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Lst>
  <p:sldSz cx="18288000" cy="10287000"/>
  <p:notesSz cx="6858000" cy="9144000"/>
  <p:embeddedFontLst>
    <p:embeddedFont>
      <p:font typeface="Poppins Ultra-Bold" charset="1" panose="00000900000000000000"/>
      <p:regular r:id="rId13"/>
    </p:embeddedFont>
    <p:embeddedFont>
      <p:font typeface="Poppins" charset="1" panose="00000500000000000000"/>
      <p:regular r:id="rId14"/>
    </p:embeddedFont>
    <p:embeddedFont>
      <p:font typeface="Poppins Bold" charset="1" panose="00000800000000000000"/>
      <p:regular r:id="rId15"/>
    </p:embeddedFont>
    <p:embeddedFont>
      <p:font typeface="Open Sans Bold" charset="1" panose="020B0806030504020204"/>
      <p:regular r:id="rId16"/>
    </p:embeddedFont>
    <p:embeddedFont>
      <p:font typeface="Poppins Light" charset="1" panose="00000400000000000000"/>
      <p:regular r:id="rId17"/>
    </p:embeddedFont>
    <p:embeddedFont>
      <p:font typeface="Poppins Semi-Bold" charset="1" panose="000007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2.jpeg" Type="http://schemas.openxmlformats.org/officeDocument/2006/relationships/image"/><Relationship Id="rId4" Target="../media/image13.jpeg" Type="http://schemas.openxmlformats.org/officeDocument/2006/relationships/image"/><Relationship Id="rId5" Target="../media/image1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edia/image21.png" Type="http://schemas.openxmlformats.org/officeDocument/2006/relationships/image"/><Relationship Id="rId9" Target="../media/image2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70" t="-25293" r="-16425" b="-15126"/>
            </a:stretch>
          </a:blipFill>
        </p:spPr>
      </p:sp>
      <p:sp>
        <p:nvSpPr>
          <p:cNvPr name="Freeform 3" id="3"/>
          <p:cNvSpPr/>
          <p:nvPr/>
        </p:nvSpPr>
        <p:spPr>
          <a:xfrm flipH="false" flipV="false" rot="5400000">
            <a:off x="1586780" y="-3919480"/>
            <a:ext cx="13546667" cy="16720227"/>
          </a:xfrm>
          <a:custGeom>
            <a:avLst/>
            <a:gdLst/>
            <a:ahLst/>
            <a:cxnLst/>
            <a:rect r="r" b="b" t="t" l="l"/>
            <a:pathLst>
              <a:path h="16720227" w="13546667">
                <a:moveTo>
                  <a:pt x="0" y="0"/>
                </a:moveTo>
                <a:lnTo>
                  <a:pt x="13546667" y="0"/>
                </a:lnTo>
                <a:lnTo>
                  <a:pt x="13546667" y="16720227"/>
                </a:lnTo>
                <a:lnTo>
                  <a:pt x="0" y="16720227"/>
                </a:lnTo>
                <a:lnTo>
                  <a:pt x="0" y="0"/>
                </a:lnTo>
                <a:close/>
              </a:path>
            </a:pathLst>
          </a:custGeom>
          <a:blipFill>
            <a:blip r:embed="rId3"/>
            <a:stretch>
              <a:fillRect l="-51585" t="0" r="-51585" b="0"/>
            </a:stretch>
          </a:blipFill>
        </p:spPr>
      </p:sp>
      <p:sp>
        <p:nvSpPr>
          <p:cNvPr name="AutoShape 4" id="4"/>
          <p:cNvSpPr/>
          <p:nvPr/>
        </p:nvSpPr>
        <p:spPr>
          <a:xfrm>
            <a:off x="1821430" y="5636493"/>
            <a:ext cx="16777464" cy="0"/>
          </a:xfrm>
          <a:prstGeom prst="line">
            <a:avLst/>
          </a:prstGeom>
          <a:ln cap="rnd" w="47625">
            <a:solidFill>
              <a:srgbClr val="237B6D"/>
            </a:solidFill>
            <a:prstDash val="solid"/>
            <a:headEnd type="none" len="sm" w="sm"/>
            <a:tailEnd type="none" len="sm" w="sm"/>
          </a:ln>
        </p:spPr>
      </p:sp>
      <p:sp>
        <p:nvSpPr>
          <p:cNvPr name="Freeform 5" id="5"/>
          <p:cNvSpPr/>
          <p:nvPr/>
        </p:nvSpPr>
        <p:spPr>
          <a:xfrm flipH="false" flipV="false" rot="0">
            <a:off x="1821430" y="1028700"/>
            <a:ext cx="6242564" cy="2568253"/>
          </a:xfrm>
          <a:custGeom>
            <a:avLst/>
            <a:gdLst/>
            <a:ahLst/>
            <a:cxnLst/>
            <a:rect r="r" b="b" t="t" l="l"/>
            <a:pathLst>
              <a:path h="2568253" w="6242564">
                <a:moveTo>
                  <a:pt x="0" y="0"/>
                </a:moveTo>
                <a:lnTo>
                  <a:pt x="6242564" y="0"/>
                </a:lnTo>
                <a:lnTo>
                  <a:pt x="6242564" y="2568253"/>
                </a:lnTo>
                <a:lnTo>
                  <a:pt x="0" y="2568253"/>
                </a:lnTo>
                <a:lnTo>
                  <a:pt x="0" y="0"/>
                </a:lnTo>
                <a:close/>
              </a:path>
            </a:pathLst>
          </a:custGeom>
          <a:blipFill>
            <a:blip r:embed="rId4"/>
            <a:stretch>
              <a:fillRect l="0" t="0" r="0" b="0"/>
            </a:stretch>
          </a:blipFill>
        </p:spPr>
      </p:sp>
      <p:sp>
        <p:nvSpPr>
          <p:cNvPr name="TextBox 6" id="6"/>
          <p:cNvSpPr txBox="true"/>
          <p:nvPr/>
        </p:nvSpPr>
        <p:spPr>
          <a:xfrm rot="0">
            <a:off x="1821430" y="3674842"/>
            <a:ext cx="13583168" cy="1961651"/>
          </a:xfrm>
          <a:prstGeom prst="rect">
            <a:avLst/>
          </a:prstGeom>
        </p:spPr>
        <p:txBody>
          <a:bodyPr anchor="t" rtlCol="false" tIns="0" lIns="0" bIns="0" rIns="0">
            <a:spAutoFit/>
          </a:bodyPr>
          <a:lstStyle/>
          <a:p>
            <a:pPr algn="l">
              <a:lnSpc>
                <a:spcPts val="15252"/>
              </a:lnSpc>
              <a:spcBef>
                <a:spcPct val="0"/>
              </a:spcBef>
            </a:pPr>
            <a:r>
              <a:rPr lang="en-US" b="true" sz="10894">
                <a:solidFill>
                  <a:srgbClr val="125492"/>
                </a:solidFill>
                <a:latin typeface="Poppins Ultra-Bold"/>
                <a:ea typeface="Poppins Ultra-Bold"/>
                <a:cs typeface="Poppins Ultra-Bold"/>
                <a:sym typeface="Poppins Ultra-Bold"/>
              </a:rPr>
              <a:t>SUNDAY SCHOOL </a:t>
            </a:r>
          </a:p>
        </p:txBody>
      </p:sp>
      <p:sp>
        <p:nvSpPr>
          <p:cNvPr name="TextBox 7" id="7"/>
          <p:cNvSpPr txBox="true"/>
          <p:nvPr/>
        </p:nvSpPr>
        <p:spPr>
          <a:xfrm rot="0">
            <a:off x="1821430" y="5331693"/>
            <a:ext cx="13583168" cy="1961651"/>
          </a:xfrm>
          <a:prstGeom prst="rect">
            <a:avLst/>
          </a:prstGeom>
        </p:spPr>
        <p:txBody>
          <a:bodyPr anchor="t" rtlCol="false" tIns="0" lIns="0" bIns="0" rIns="0">
            <a:spAutoFit/>
          </a:bodyPr>
          <a:lstStyle/>
          <a:p>
            <a:pPr algn="l">
              <a:lnSpc>
                <a:spcPts val="15252"/>
              </a:lnSpc>
              <a:spcBef>
                <a:spcPct val="0"/>
              </a:spcBef>
            </a:pPr>
            <a:r>
              <a:rPr lang="en-US" sz="10894">
                <a:solidFill>
                  <a:srgbClr val="125492"/>
                </a:solidFill>
                <a:latin typeface="Poppins"/>
                <a:ea typeface="Poppins"/>
                <a:cs typeface="Poppins"/>
                <a:sym typeface="Poppins"/>
              </a:rPr>
              <a:t>PROJECTS 2025-26</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DBAA65"/>
        </a:solidFill>
      </p:bgPr>
    </p:bg>
    <p:spTree>
      <p:nvGrpSpPr>
        <p:cNvPr id="1" name=""/>
        <p:cNvGrpSpPr/>
        <p:nvPr/>
      </p:nvGrpSpPr>
      <p:grpSpPr>
        <a:xfrm>
          <a:off x="0" y="0"/>
          <a:ext cx="0" cy="0"/>
          <a:chOff x="0" y="0"/>
          <a:chExt cx="0" cy="0"/>
        </a:xfrm>
      </p:grpSpPr>
      <p:grpSp>
        <p:nvGrpSpPr>
          <p:cNvPr name="Group 2" id="2"/>
          <p:cNvGrpSpPr/>
          <p:nvPr/>
        </p:nvGrpSpPr>
        <p:grpSpPr>
          <a:xfrm rot="0">
            <a:off x="9525111" y="0"/>
            <a:ext cx="7734189" cy="7973759"/>
            <a:chOff x="0" y="0"/>
            <a:chExt cx="10312252" cy="10631678"/>
          </a:xfrm>
        </p:grpSpPr>
        <p:pic>
          <p:nvPicPr>
            <p:cNvPr name="Picture 3" id="3"/>
            <p:cNvPicPr>
              <a:picLocks noChangeAspect="true"/>
            </p:cNvPicPr>
            <p:nvPr/>
          </p:nvPicPr>
          <p:blipFill>
            <a:blip r:embed="rId2"/>
            <a:srcRect l="36473" t="0" r="18555" b="0"/>
            <a:stretch>
              <a:fillRect/>
            </a:stretch>
          </p:blipFill>
          <p:spPr>
            <a:xfrm flipH="false" flipV="false">
              <a:off x="0" y="0"/>
              <a:ext cx="10312252" cy="10631678"/>
            </a:xfrm>
            <a:prstGeom prst="rect">
              <a:avLst/>
            </a:prstGeom>
          </p:spPr>
        </p:pic>
      </p:grpSp>
      <p:grpSp>
        <p:nvGrpSpPr>
          <p:cNvPr name="Group 4" id="4"/>
          <p:cNvGrpSpPr/>
          <p:nvPr/>
        </p:nvGrpSpPr>
        <p:grpSpPr>
          <a:xfrm rot="0">
            <a:off x="1028700" y="924996"/>
            <a:ext cx="226459" cy="226459"/>
            <a:chOff x="0" y="0"/>
            <a:chExt cx="1913890" cy="1913890"/>
          </a:xfrm>
        </p:grpSpPr>
        <p:sp>
          <p:nvSpPr>
            <p:cNvPr name="Freeform 5" id="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6" id="6"/>
          <p:cNvGrpSpPr/>
          <p:nvPr/>
        </p:nvGrpSpPr>
        <p:grpSpPr>
          <a:xfrm rot="0">
            <a:off x="1558901" y="924996"/>
            <a:ext cx="226459" cy="226459"/>
            <a:chOff x="0" y="0"/>
            <a:chExt cx="1913890" cy="1913890"/>
          </a:xfrm>
        </p:grpSpPr>
        <p:sp>
          <p:nvSpPr>
            <p:cNvPr name="Freeform 7" id="7"/>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8" id="8"/>
          <p:cNvGrpSpPr/>
          <p:nvPr/>
        </p:nvGrpSpPr>
        <p:grpSpPr>
          <a:xfrm rot="0">
            <a:off x="2089102" y="924996"/>
            <a:ext cx="226459" cy="226459"/>
            <a:chOff x="0" y="0"/>
            <a:chExt cx="1913890" cy="1913890"/>
          </a:xfrm>
        </p:grpSpPr>
        <p:sp>
          <p:nvSpPr>
            <p:cNvPr name="Freeform 9" id="9"/>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10" id="10"/>
          <p:cNvGrpSpPr/>
          <p:nvPr/>
        </p:nvGrpSpPr>
        <p:grpSpPr>
          <a:xfrm rot="0">
            <a:off x="7703312" y="7242850"/>
            <a:ext cx="4017553" cy="2874231"/>
            <a:chOff x="0" y="0"/>
            <a:chExt cx="4189053" cy="2996925"/>
          </a:xfrm>
        </p:grpSpPr>
        <p:sp>
          <p:nvSpPr>
            <p:cNvPr name="Freeform 11" id="11"/>
            <p:cNvSpPr/>
            <p:nvPr/>
          </p:nvSpPr>
          <p:spPr>
            <a:xfrm flipH="false" flipV="false" rot="0">
              <a:off x="0" y="0"/>
              <a:ext cx="4189053" cy="2996925"/>
            </a:xfrm>
            <a:custGeom>
              <a:avLst/>
              <a:gdLst/>
              <a:ahLst/>
              <a:cxnLst/>
              <a:rect r="r" b="b" t="t" l="l"/>
              <a:pathLst>
                <a:path h="2996925" w="4189053">
                  <a:moveTo>
                    <a:pt x="0" y="0"/>
                  </a:moveTo>
                  <a:lnTo>
                    <a:pt x="4189053" y="0"/>
                  </a:lnTo>
                  <a:lnTo>
                    <a:pt x="4189053" y="2996925"/>
                  </a:lnTo>
                  <a:lnTo>
                    <a:pt x="0" y="2996925"/>
                  </a:lnTo>
                  <a:close/>
                </a:path>
              </a:pathLst>
            </a:custGeom>
            <a:solidFill>
              <a:srgbClr val="FFFFFF"/>
            </a:solidFill>
          </p:spPr>
        </p:sp>
      </p:grpSp>
      <p:grpSp>
        <p:nvGrpSpPr>
          <p:cNvPr name="Group 12" id="12"/>
          <p:cNvGrpSpPr/>
          <p:nvPr/>
        </p:nvGrpSpPr>
        <p:grpSpPr>
          <a:xfrm rot="0">
            <a:off x="1524495" y="7604305"/>
            <a:ext cx="2802379" cy="1653995"/>
            <a:chOff x="0" y="0"/>
            <a:chExt cx="4686570" cy="2766064"/>
          </a:xfrm>
        </p:grpSpPr>
        <p:sp>
          <p:nvSpPr>
            <p:cNvPr name="Freeform 13" id="13"/>
            <p:cNvSpPr/>
            <p:nvPr/>
          </p:nvSpPr>
          <p:spPr>
            <a:xfrm flipH="false" flipV="false" rot="0">
              <a:off x="0" y="0"/>
              <a:ext cx="4686570" cy="2766064"/>
            </a:xfrm>
            <a:custGeom>
              <a:avLst/>
              <a:gdLst/>
              <a:ahLst/>
              <a:cxnLst/>
              <a:rect r="r" b="b" t="t" l="l"/>
              <a:pathLst>
                <a:path h="2766064" w="4686570">
                  <a:moveTo>
                    <a:pt x="0" y="0"/>
                  </a:moveTo>
                  <a:lnTo>
                    <a:pt x="4686570" y="0"/>
                  </a:lnTo>
                  <a:lnTo>
                    <a:pt x="4686570" y="2766064"/>
                  </a:lnTo>
                  <a:lnTo>
                    <a:pt x="0" y="2766064"/>
                  </a:lnTo>
                  <a:close/>
                </a:path>
              </a:pathLst>
            </a:custGeom>
            <a:solidFill>
              <a:srgbClr val="FFFFFF"/>
            </a:solidFill>
          </p:spPr>
        </p:sp>
      </p:grpSp>
      <p:sp>
        <p:nvSpPr>
          <p:cNvPr name="Freeform 14" id="14"/>
          <p:cNvSpPr/>
          <p:nvPr/>
        </p:nvSpPr>
        <p:spPr>
          <a:xfrm flipH="false" flipV="false" rot="0">
            <a:off x="7329357" y="6986601"/>
            <a:ext cx="4133094" cy="2776243"/>
          </a:xfrm>
          <a:custGeom>
            <a:avLst/>
            <a:gdLst/>
            <a:ahLst/>
            <a:cxnLst/>
            <a:rect r="r" b="b" t="t" l="l"/>
            <a:pathLst>
              <a:path h="2776243" w="4133094">
                <a:moveTo>
                  <a:pt x="0" y="0"/>
                </a:moveTo>
                <a:lnTo>
                  <a:pt x="4133094" y="0"/>
                </a:lnTo>
                <a:lnTo>
                  <a:pt x="4133094" y="2776243"/>
                </a:lnTo>
                <a:lnTo>
                  <a:pt x="0" y="2776243"/>
                </a:lnTo>
                <a:lnTo>
                  <a:pt x="0" y="0"/>
                </a:lnTo>
                <a:close/>
              </a:path>
            </a:pathLst>
          </a:custGeom>
          <a:blipFill>
            <a:blip r:embed="rId3"/>
            <a:stretch>
              <a:fillRect l="-7648" t="0" r="-11766" b="0"/>
            </a:stretch>
          </a:blipFill>
        </p:spPr>
      </p:sp>
      <p:sp>
        <p:nvSpPr>
          <p:cNvPr name="TextBox 15" id="15"/>
          <p:cNvSpPr txBox="true"/>
          <p:nvPr/>
        </p:nvSpPr>
        <p:spPr>
          <a:xfrm rot="0">
            <a:off x="1524495" y="1420587"/>
            <a:ext cx="8000615" cy="1986915"/>
          </a:xfrm>
          <a:prstGeom prst="rect">
            <a:avLst/>
          </a:prstGeom>
        </p:spPr>
        <p:txBody>
          <a:bodyPr anchor="t" rtlCol="false" tIns="0" lIns="0" bIns="0" rIns="0">
            <a:spAutoFit/>
          </a:bodyPr>
          <a:lstStyle/>
          <a:p>
            <a:pPr algn="l">
              <a:lnSpc>
                <a:spcPts val="7680"/>
              </a:lnSpc>
            </a:pPr>
            <a:r>
              <a:rPr lang="en-US" sz="6000" b="true">
                <a:solidFill>
                  <a:srgbClr val="125492"/>
                </a:solidFill>
                <a:latin typeface="Poppins Bold"/>
                <a:ea typeface="Poppins Bold"/>
                <a:cs typeface="Poppins Bold"/>
                <a:sym typeface="Poppins Bold"/>
              </a:rPr>
              <a:t>BIBLE CAMP SPONSORSHIP</a:t>
            </a:r>
          </a:p>
        </p:txBody>
      </p:sp>
      <p:sp>
        <p:nvSpPr>
          <p:cNvPr name="TextBox 16" id="16"/>
          <p:cNvSpPr txBox="true"/>
          <p:nvPr/>
        </p:nvSpPr>
        <p:spPr>
          <a:xfrm rot="0">
            <a:off x="1524495" y="7898758"/>
            <a:ext cx="2802379" cy="1012190"/>
          </a:xfrm>
          <a:prstGeom prst="rect">
            <a:avLst/>
          </a:prstGeom>
        </p:spPr>
        <p:txBody>
          <a:bodyPr anchor="t" rtlCol="false" tIns="0" lIns="0" bIns="0" rIns="0">
            <a:spAutoFit/>
          </a:bodyPr>
          <a:lstStyle/>
          <a:p>
            <a:pPr algn="ctr">
              <a:lnSpc>
                <a:spcPts val="4059"/>
              </a:lnSpc>
              <a:spcBef>
                <a:spcPct val="0"/>
              </a:spcBef>
            </a:pPr>
            <a:r>
              <a:rPr lang="en-US" b="true" sz="2899">
                <a:solidFill>
                  <a:srgbClr val="237B6D"/>
                </a:solidFill>
                <a:latin typeface="Open Sans Bold"/>
                <a:ea typeface="Open Sans Bold"/>
                <a:cs typeface="Open Sans Bold"/>
                <a:sym typeface="Open Sans Bold"/>
              </a:rPr>
              <a:t>BATEIAS, BRAZIL</a:t>
            </a:r>
          </a:p>
        </p:txBody>
      </p:sp>
      <p:sp>
        <p:nvSpPr>
          <p:cNvPr name="TextBox 17" id="17"/>
          <p:cNvSpPr txBox="true"/>
          <p:nvPr/>
        </p:nvSpPr>
        <p:spPr>
          <a:xfrm rot="0">
            <a:off x="1524495" y="3897990"/>
            <a:ext cx="7819569" cy="3481706"/>
          </a:xfrm>
          <a:prstGeom prst="rect">
            <a:avLst/>
          </a:prstGeom>
        </p:spPr>
        <p:txBody>
          <a:bodyPr anchor="t" rtlCol="false" tIns="0" lIns="0" bIns="0" rIns="0">
            <a:spAutoFit/>
          </a:bodyPr>
          <a:lstStyle/>
          <a:p>
            <a:pPr algn="l">
              <a:lnSpc>
                <a:spcPts val="3919"/>
              </a:lnSpc>
              <a:spcBef>
                <a:spcPct val="0"/>
              </a:spcBef>
            </a:pPr>
            <a:r>
              <a:rPr lang="en-US" sz="2799">
                <a:solidFill>
                  <a:srgbClr val="125492"/>
                </a:solidFill>
                <a:latin typeface="Poppins Light"/>
                <a:ea typeface="Poppins Light"/>
                <a:cs typeface="Poppins Light"/>
                <a:sym typeface="Poppins Light"/>
              </a:rPr>
              <a:t>Th</a:t>
            </a:r>
            <a:r>
              <a:rPr lang="en-US" sz="2799">
                <a:solidFill>
                  <a:srgbClr val="125492"/>
                </a:solidFill>
                <a:latin typeface="Poppins Light"/>
                <a:ea typeface="Poppins Light"/>
                <a:cs typeface="Poppins Light"/>
                <a:sym typeface="Poppins Light"/>
              </a:rPr>
              <a:t>e ARCA Bible Camp always welcome camp scholarships. The cost for camp is about $60 (US) per child. Kid's camp is filled with trusted christian mentors, Biblical teaching, and a great fun. Partner with kids in Brazil as they raise money to attend a week away at the ARCA. </a:t>
            </a:r>
          </a:p>
        </p:txBody>
      </p:sp>
      <p:sp>
        <p:nvSpPr>
          <p:cNvPr name="TextBox 18" id="18"/>
          <p:cNvSpPr txBox="true"/>
          <p:nvPr/>
        </p:nvSpPr>
        <p:spPr>
          <a:xfrm rot="0">
            <a:off x="1558901" y="3312252"/>
            <a:ext cx="7238315" cy="592456"/>
          </a:xfrm>
          <a:prstGeom prst="rect">
            <a:avLst/>
          </a:prstGeom>
        </p:spPr>
        <p:txBody>
          <a:bodyPr anchor="t" rtlCol="false" tIns="0" lIns="0" bIns="0" rIns="0">
            <a:spAutoFit/>
          </a:bodyPr>
          <a:lstStyle/>
          <a:p>
            <a:pPr algn="l">
              <a:lnSpc>
                <a:spcPts val="4619"/>
              </a:lnSpc>
              <a:spcBef>
                <a:spcPct val="0"/>
              </a:spcBef>
            </a:pPr>
            <a:r>
              <a:rPr lang="en-US" b="true" sz="3299">
                <a:solidFill>
                  <a:srgbClr val="FFFFFF"/>
                </a:solidFill>
                <a:latin typeface="Poppins Bold"/>
                <a:ea typeface="Poppins Bold"/>
                <a:cs typeface="Poppins Bold"/>
                <a:sym typeface="Poppins Bold"/>
              </a:rPr>
              <a:t>Goal: As recieved - 60$ per child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25492"/>
        </a:solidFill>
      </p:bgPr>
    </p:bg>
    <p:spTree>
      <p:nvGrpSpPr>
        <p:cNvPr id="1" name=""/>
        <p:cNvGrpSpPr/>
        <p:nvPr/>
      </p:nvGrpSpPr>
      <p:grpSpPr>
        <a:xfrm>
          <a:off x="0" y="0"/>
          <a:ext cx="0" cy="0"/>
          <a:chOff x="0" y="0"/>
          <a:chExt cx="0" cy="0"/>
        </a:xfrm>
      </p:grpSpPr>
      <p:grpSp>
        <p:nvGrpSpPr>
          <p:cNvPr name="Group 2" id="2"/>
          <p:cNvGrpSpPr/>
          <p:nvPr/>
        </p:nvGrpSpPr>
        <p:grpSpPr>
          <a:xfrm rot="0">
            <a:off x="2149173" y="1890162"/>
            <a:ext cx="4578855" cy="6506677"/>
            <a:chOff x="0" y="0"/>
            <a:chExt cx="4932074" cy="7008611"/>
          </a:xfrm>
        </p:grpSpPr>
        <p:sp>
          <p:nvSpPr>
            <p:cNvPr name="Freeform 3" id="3"/>
            <p:cNvSpPr/>
            <p:nvPr/>
          </p:nvSpPr>
          <p:spPr>
            <a:xfrm flipH="false" flipV="false" rot="0">
              <a:off x="0" y="0"/>
              <a:ext cx="4932074" cy="7008611"/>
            </a:xfrm>
            <a:custGeom>
              <a:avLst/>
              <a:gdLst/>
              <a:ahLst/>
              <a:cxnLst/>
              <a:rect r="r" b="b" t="t" l="l"/>
              <a:pathLst>
                <a:path h="7008611" w="4932074">
                  <a:moveTo>
                    <a:pt x="0" y="0"/>
                  </a:moveTo>
                  <a:lnTo>
                    <a:pt x="4932074" y="0"/>
                  </a:lnTo>
                  <a:lnTo>
                    <a:pt x="4932074" y="7008611"/>
                  </a:lnTo>
                  <a:lnTo>
                    <a:pt x="0" y="7008611"/>
                  </a:lnTo>
                  <a:close/>
                </a:path>
              </a:pathLst>
            </a:custGeom>
            <a:solidFill>
              <a:srgbClr val="DBAA65"/>
            </a:solidFill>
          </p:spPr>
        </p:sp>
      </p:grpSp>
      <p:grpSp>
        <p:nvGrpSpPr>
          <p:cNvPr name="Group 4" id="4"/>
          <p:cNvGrpSpPr/>
          <p:nvPr/>
        </p:nvGrpSpPr>
        <p:grpSpPr>
          <a:xfrm rot="0">
            <a:off x="0" y="0"/>
            <a:ext cx="4298346" cy="7973759"/>
            <a:chOff x="0" y="0"/>
            <a:chExt cx="5731128" cy="10631678"/>
          </a:xfrm>
        </p:grpSpPr>
        <p:pic>
          <p:nvPicPr>
            <p:cNvPr name="Picture 5" id="5"/>
            <p:cNvPicPr>
              <a:picLocks noChangeAspect="true"/>
            </p:cNvPicPr>
            <p:nvPr/>
          </p:nvPicPr>
          <p:blipFill>
            <a:blip r:embed="rId2"/>
            <a:srcRect l="32025" t="0" r="32025" b="0"/>
            <a:stretch>
              <a:fillRect/>
            </a:stretch>
          </p:blipFill>
          <p:spPr>
            <a:xfrm flipH="false" flipV="false">
              <a:off x="0" y="0"/>
              <a:ext cx="5731128" cy="10631678"/>
            </a:xfrm>
            <a:prstGeom prst="rect">
              <a:avLst/>
            </a:prstGeom>
          </p:spPr>
        </p:pic>
      </p:grpSp>
      <p:grpSp>
        <p:nvGrpSpPr>
          <p:cNvPr name="Group 6" id="6"/>
          <p:cNvGrpSpPr/>
          <p:nvPr/>
        </p:nvGrpSpPr>
        <p:grpSpPr>
          <a:xfrm rot="0">
            <a:off x="4578855" y="2313241"/>
            <a:ext cx="4298346" cy="7973759"/>
            <a:chOff x="0" y="0"/>
            <a:chExt cx="5731128" cy="10631678"/>
          </a:xfrm>
        </p:grpSpPr>
        <p:pic>
          <p:nvPicPr>
            <p:cNvPr name="Picture 7" id="7"/>
            <p:cNvPicPr>
              <a:picLocks noChangeAspect="true"/>
            </p:cNvPicPr>
            <p:nvPr/>
          </p:nvPicPr>
          <p:blipFill>
            <a:blip r:embed="rId3"/>
            <a:srcRect l="32063" t="0" r="32063" b="0"/>
            <a:stretch>
              <a:fillRect/>
            </a:stretch>
          </p:blipFill>
          <p:spPr>
            <a:xfrm flipH="false" flipV="false">
              <a:off x="0" y="0"/>
              <a:ext cx="5731128" cy="10631678"/>
            </a:xfrm>
            <a:prstGeom prst="rect">
              <a:avLst/>
            </a:prstGeom>
          </p:spPr>
        </p:pic>
      </p:grpSp>
      <p:grpSp>
        <p:nvGrpSpPr>
          <p:cNvPr name="Group 8" id="8"/>
          <p:cNvGrpSpPr/>
          <p:nvPr/>
        </p:nvGrpSpPr>
        <p:grpSpPr>
          <a:xfrm rot="0">
            <a:off x="15972439" y="915471"/>
            <a:ext cx="226459" cy="226459"/>
            <a:chOff x="0" y="0"/>
            <a:chExt cx="1913890" cy="1913890"/>
          </a:xfrm>
        </p:grpSpPr>
        <p:sp>
          <p:nvSpPr>
            <p:cNvPr name="Freeform 9" id="9"/>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BAA65"/>
            </a:solidFill>
          </p:spPr>
        </p:sp>
      </p:grpSp>
      <p:grpSp>
        <p:nvGrpSpPr>
          <p:cNvPr name="Group 10" id="10"/>
          <p:cNvGrpSpPr/>
          <p:nvPr/>
        </p:nvGrpSpPr>
        <p:grpSpPr>
          <a:xfrm rot="0">
            <a:off x="16502640" y="915471"/>
            <a:ext cx="226459" cy="226459"/>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BAA65"/>
            </a:solidFill>
          </p:spPr>
        </p:sp>
      </p:grpSp>
      <p:grpSp>
        <p:nvGrpSpPr>
          <p:cNvPr name="Group 12" id="12"/>
          <p:cNvGrpSpPr/>
          <p:nvPr/>
        </p:nvGrpSpPr>
        <p:grpSpPr>
          <a:xfrm rot="0">
            <a:off x="17032841" y="915471"/>
            <a:ext cx="226459" cy="226459"/>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BAA65"/>
            </a:solidFill>
          </p:spPr>
        </p:sp>
      </p:grpSp>
      <p:sp>
        <p:nvSpPr>
          <p:cNvPr name="TextBox 14" id="14"/>
          <p:cNvSpPr txBox="true"/>
          <p:nvPr/>
        </p:nvSpPr>
        <p:spPr>
          <a:xfrm rot="0">
            <a:off x="10233168" y="2337721"/>
            <a:ext cx="7026132" cy="1986915"/>
          </a:xfrm>
          <a:prstGeom prst="rect">
            <a:avLst/>
          </a:prstGeom>
        </p:spPr>
        <p:txBody>
          <a:bodyPr anchor="t" rtlCol="false" tIns="0" lIns="0" bIns="0" rIns="0">
            <a:spAutoFit/>
          </a:bodyPr>
          <a:lstStyle/>
          <a:p>
            <a:pPr algn="l">
              <a:lnSpc>
                <a:spcPts val="7680"/>
              </a:lnSpc>
            </a:pPr>
            <a:r>
              <a:rPr lang="en-US" sz="6000" b="true">
                <a:solidFill>
                  <a:srgbClr val="FFFFFF"/>
                </a:solidFill>
                <a:latin typeface="Poppins Ultra-Bold"/>
                <a:ea typeface="Poppins Ultra-Bold"/>
                <a:cs typeface="Poppins Ultra-Bold"/>
                <a:sym typeface="Poppins Ultra-Bold"/>
              </a:rPr>
              <a:t>CHURCH LENDING LIBRARY</a:t>
            </a:r>
          </a:p>
        </p:txBody>
      </p:sp>
      <p:sp>
        <p:nvSpPr>
          <p:cNvPr name="TextBox 15" id="15"/>
          <p:cNvSpPr txBox="true"/>
          <p:nvPr/>
        </p:nvSpPr>
        <p:spPr>
          <a:xfrm rot="0">
            <a:off x="10233168" y="4928521"/>
            <a:ext cx="7026132" cy="2491106"/>
          </a:xfrm>
          <a:prstGeom prst="rect">
            <a:avLst/>
          </a:prstGeom>
        </p:spPr>
        <p:txBody>
          <a:bodyPr anchor="t" rtlCol="false" tIns="0" lIns="0" bIns="0" rIns="0">
            <a:spAutoFit/>
          </a:bodyPr>
          <a:lstStyle/>
          <a:p>
            <a:pPr algn="l">
              <a:lnSpc>
                <a:spcPts val="3919"/>
              </a:lnSpc>
              <a:spcBef>
                <a:spcPct val="0"/>
              </a:spcBef>
            </a:pPr>
            <a:r>
              <a:rPr lang="en-US" sz="2799">
                <a:solidFill>
                  <a:srgbClr val="FFFFFF"/>
                </a:solidFill>
                <a:latin typeface="Poppins Light"/>
                <a:ea typeface="Poppins Light"/>
                <a:cs typeface="Poppins Light"/>
                <a:sym typeface="Poppins Light"/>
              </a:rPr>
              <a:t>F</a:t>
            </a:r>
            <a:r>
              <a:rPr lang="en-US" sz="2799">
                <a:solidFill>
                  <a:srgbClr val="FFFFFF"/>
                </a:solidFill>
                <a:latin typeface="Poppins Light"/>
                <a:ea typeface="Poppins Light"/>
                <a:cs typeface="Poppins Light"/>
                <a:sym typeface="Poppins Light"/>
              </a:rPr>
              <a:t>or their church in Paraguay, Matthew Abel has asked for a special project for resources. Funds raised for this project will provide valuable materials for this young congregation. </a:t>
            </a:r>
          </a:p>
        </p:txBody>
      </p:sp>
      <p:grpSp>
        <p:nvGrpSpPr>
          <p:cNvPr name="Group 16" id="16"/>
          <p:cNvGrpSpPr/>
          <p:nvPr/>
        </p:nvGrpSpPr>
        <p:grpSpPr>
          <a:xfrm rot="0">
            <a:off x="14456921" y="7973759"/>
            <a:ext cx="2802379" cy="1653995"/>
            <a:chOff x="0" y="0"/>
            <a:chExt cx="4686570" cy="2766064"/>
          </a:xfrm>
        </p:grpSpPr>
        <p:sp>
          <p:nvSpPr>
            <p:cNvPr name="Freeform 17" id="17"/>
            <p:cNvSpPr/>
            <p:nvPr/>
          </p:nvSpPr>
          <p:spPr>
            <a:xfrm flipH="false" flipV="false" rot="0">
              <a:off x="0" y="0"/>
              <a:ext cx="4686570" cy="2766064"/>
            </a:xfrm>
            <a:custGeom>
              <a:avLst/>
              <a:gdLst/>
              <a:ahLst/>
              <a:cxnLst/>
              <a:rect r="r" b="b" t="t" l="l"/>
              <a:pathLst>
                <a:path h="2766064" w="4686570">
                  <a:moveTo>
                    <a:pt x="0" y="0"/>
                  </a:moveTo>
                  <a:lnTo>
                    <a:pt x="4686570" y="0"/>
                  </a:lnTo>
                  <a:lnTo>
                    <a:pt x="4686570" y="2766064"/>
                  </a:lnTo>
                  <a:lnTo>
                    <a:pt x="0" y="2766064"/>
                  </a:lnTo>
                  <a:close/>
                </a:path>
              </a:pathLst>
            </a:custGeom>
            <a:solidFill>
              <a:srgbClr val="FFFFFF"/>
            </a:solidFill>
          </p:spPr>
        </p:sp>
      </p:grpSp>
      <p:sp>
        <p:nvSpPr>
          <p:cNvPr name="TextBox 18" id="18"/>
          <p:cNvSpPr txBox="true"/>
          <p:nvPr/>
        </p:nvSpPr>
        <p:spPr>
          <a:xfrm rot="0">
            <a:off x="14456921" y="8268212"/>
            <a:ext cx="2802379" cy="1012190"/>
          </a:xfrm>
          <a:prstGeom prst="rect">
            <a:avLst/>
          </a:prstGeom>
        </p:spPr>
        <p:txBody>
          <a:bodyPr anchor="t" rtlCol="false" tIns="0" lIns="0" bIns="0" rIns="0">
            <a:spAutoFit/>
          </a:bodyPr>
          <a:lstStyle/>
          <a:p>
            <a:pPr algn="ctr">
              <a:lnSpc>
                <a:spcPts val="4059"/>
              </a:lnSpc>
              <a:spcBef>
                <a:spcPct val="0"/>
              </a:spcBef>
            </a:pPr>
            <a:r>
              <a:rPr lang="en-US" b="true" sz="2899">
                <a:solidFill>
                  <a:srgbClr val="237B6D"/>
                </a:solidFill>
                <a:latin typeface="Open Sans Bold"/>
                <a:ea typeface="Open Sans Bold"/>
                <a:cs typeface="Open Sans Bold"/>
                <a:sym typeface="Open Sans Bold"/>
              </a:rPr>
              <a:t>VILLARRICA, PARAGUAY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DBAA65"/>
        </a:solidFill>
      </p:bgPr>
    </p:bg>
    <p:spTree>
      <p:nvGrpSpPr>
        <p:cNvPr id="1" name=""/>
        <p:cNvGrpSpPr/>
        <p:nvPr/>
      </p:nvGrpSpPr>
      <p:grpSpPr>
        <a:xfrm>
          <a:off x="0" y="0"/>
          <a:ext cx="0" cy="0"/>
          <a:chOff x="0" y="0"/>
          <a:chExt cx="0" cy="0"/>
        </a:xfrm>
      </p:grpSpPr>
      <p:grpSp>
        <p:nvGrpSpPr>
          <p:cNvPr name="Group 2" id="2"/>
          <p:cNvGrpSpPr/>
          <p:nvPr/>
        </p:nvGrpSpPr>
        <p:grpSpPr>
          <a:xfrm rot="0">
            <a:off x="1028700" y="924996"/>
            <a:ext cx="226459" cy="226459"/>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125492"/>
            </a:solidFill>
          </p:spPr>
        </p:sp>
      </p:grpSp>
      <p:grpSp>
        <p:nvGrpSpPr>
          <p:cNvPr name="Group 4" id="4"/>
          <p:cNvGrpSpPr/>
          <p:nvPr/>
        </p:nvGrpSpPr>
        <p:grpSpPr>
          <a:xfrm rot="0">
            <a:off x="1558901" y="924996"/>
            <a:ext cx="226459" cy="226459"/>
            <a:chOff x="0" y="0"/>
            <a:chExt cx="1913890" cy="1913890"/>
          </a:xfrm>
        </p:grpSpPr>
        <p:sp>
          <p:nvSpPr>
            <p:cNvPr name="Freeform 5" id="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125492"/>
            </a:solidFill>
          </p:spPr>
        </p:sp>
      </p:grpSp>
      <p:grpSp>
        <p:nvGrpSpPr>
          <p:cNvPr name="Group 6" id="6"/>
          <p:cNvGrpSpPr/>
          <p:nvPr/>
        </p:nvGrpSpPr>
        <p:grpSpPr>
          <a:xfrm rot="0">
            <a:off x="2089102" y="924996"/>
            <a:ext cx="226459" cy="226459"/>
            <a:chOff x="0" y="0"/>
            <a:chExt cx="1913890" cy="1913890"/>
          </a:xfrm>
        </p:grpSpPr>
        <p:sp>
          <p:nvSpPr>
            <p:cNvPr name="Freeform 7" id="7"/>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125492"/>
            </a:solidFill>
          </p:spPr>
        </p:sp>
      </p:grpSp>
      <p:grpSp>
        <p:nvGrpSpPr>
          <p:cNvPr name="Group 8" id="8"/>
          <p:cNvGrpSpPr/>
          <p:nvPr/>
        </p:nvGrpSpPr>
        <p:grpSpPr>
          <a:xfrm rot="0">
            <a:off x="9144000" y="0"/>
            <a:ext cx="9144000" cy="10287000"/>
            <a:chOff x="0" y="0"/>
            <a:chExt cx="12192000" cy="13716000"/>
          </a:xfrm>
        </p:grpSpPr>
        <p:pic>
          <p:nvPicPr>
            <p:cNvPr name="Picture 9" id="9"/>
            <p:cNvPicPr>
              <a:picLocks noChangeAspect="true"/>
            </p:cNvPicPr>
            <p:nvPr/>
          </p:nvPicPr>
          <p:blipFill>
            <a:blip r:embed="rId2"/>
            <a:srcRect l="548" t="0" r="32865" b="0"/>
            <a:stretch>
              <a:fillRect/>
            </a:stretch>
          </p:blipFill>
          <p:spPr>
            <a:xfrm flipH="false" flipV="false">
              <a:off x="0" y="0"/>
              <a:ext cx="12192000" cy="13716000"/>
            </a:xfrm>
            <a:prstGeom prst="rect">
              <a:avLst/>
            </a:prstGeom>
          </p:spPr>
        </p:pic>
      </p:grpSp>
      <p:sp>
        <p:nvSpPr>
          <p:cNvPr name="TextBox 10" id="10"/>
          <p:cNvSpPr txBox="true"/>
          <p:nvPr/>
        </p:nvSpPr>
        <p:spPr>
          <a:xfrm rot="0">
            <a:off x="1785360" y="1531151"/>
            <a:ext cx="7358640" cy="1986915"/>
          </a:xfrm>
          <a:prstGeom prst="rect">
            <a:avLst/>
          </a:prstGeom>
        </p:spPr>
        <p:txBody>
          <a:bodyPr anchor="t" rtlCol="false" tIns="0" lIns="0" bIns="0" rIns="0">
            <a:spAutoFit/>
          </a:bodyPr>
          <a:lstStyle/>
          <a:p>
            <a:pPr algn="l">
              <a:lnSpc>
                <a:spcPts val="7680"/>
              </a:lnSpc>
            </a:pPr>
            <a:r>
              <a:rPr lang="en-US" sz="6000" b="true">
                <a:solidFill>
                  <a:srgbClr val="FFFFFF"/>
                </a:solidFill>
                <a:latin typeface="Poppins Bold"/>
                <a:ea typeface="Poppins Bold"/>
                <a:cs typeface="Poppins Bold"/>
                <a:sym typeface="Poppins Bold"/>
              </a:rPr>
              <a:t>CHRISTMAS GIFT BOXES</a:t>
            </a:r>
          </a:p>
        </p:txBody>
      </p:sp>
      <p:sp>
        <p:nvSpPr>
          <p:cNvPr name="TextBox 11" id="11"/>
          <p:cNvSpPr txBox="true"/>
          <p:nvPr/>
        </p:nvSpPr>
        <p:spPr>
          <a:xfrm rot="0">
            <a:off x="1785360" y="4144003"/>
            <a:ext cx="6802721" cy="4115436"/>
          </a:xfrm>
          <a:prstGeom prst="rect">
            <a:avLst/>
          </a:prstGeom>
        </p:spPr>
        <p:txBody>
          <a:bodyPr anchor="t" rtlCol="false" tIns="0" lIns="0" bIns="0" rIns="0">
            <a:spAutoFit/>
          </a:bodyPr>
          <a:lstStyle/>
          <a:p>
            <a:pPr algn="l">
              <a:lnSpc>
                <a:spcPts val="3639"/>
              </a:lnSpc>
              <a:spcBef>
                <a:spcPct val="0"/>
              </a:spcBef>
            </a:pPr>
            <a:r>
              <a:rPr lang="en-US" sz="2599">
                <a:solidFill>
                  <a:srgbClr val="FFFFFF"/>
                </a:solidFill>
                <a:latin typeface="Poppins Light"/>
                <a:ea typeface="Poppins Light"/>
                <a:cs typeface="Poppins Light"/>
                <a:sym typeface="Poppins Light"/>
              </a:rPr>
              <a:t>Eve</a:t>
            </a:r>
            <a:r>
              <a:rPr lang="en-US" sz="2599">
                <a:solidFill>
                  <a:srgbClr val="FFFFFF"/>
                </a:solidFill>
                <a:latin typeface="Poppins Light"/>
                <a:ea typeface="Poppins Light"/>
                <a:cs typeface="Poppins Light"/>
                <a:sym typeface="Poppins Light"/>
              </a:rPr>
              <a:t>ry year, the Schierkolks raise money to hand out Christmas gift boxes to the children in their community. The number of boxes depends on how much money is raised. Funds that are raised for the project will go towards filling boxes with toys, essential items, books, and ultimately the opportunity to share about Jesus!</a:t>
            </a:r>
          </a:p>
        </p:txBody>
      </p:sp>
      <p:sp>
        <p:nvSpPr>
          <p:cNvPr name="TextBox 12" id="12"/>
          <p:cNvSpPr txBox="true"/>
          <p:nvPr/>
        </p:nvSpPr>
        <p:spPr>
          <a:xfrm rot="0">
            <a:off x="1785360" y="3422816"/>
            <a:ext cx="6274004" cy="592456"/>
          </a:xfrm>
          <a:prstGeom prst="rect">
            <a:avLst/>
          </a:prstGeom>
        </p:spPr>
        <p:txBody>
          <a:bodyPr anchor="t" rtlCol="false" tIns="0" lIns="0" bIns="0" rIns="0">
            <a:spAutoFit/>
          </a:bodyPr>
          <a:lstStyle/>
          <a:p>
            <a:pPr algn="l">
              <a:lnSpc>
                <a:spcPts val="4619"/>
              </a:lnSpc>
              <a:spcBef>
                <a:spcPct val="0"/>
              </a:spcBef>
            </a:pPr>
            <a:r>
              <a:rPr lang="en-US" b="true" sz="3299">
                <a:solidFill>
                  <a:srgbClr val="125492"/>
                </a:solidFill>
                <a:latin typeface="Poppins Bold"/>
                <a:ea typeface="Poppins Bold"/>
                <a:cs typeface="Poppins Bold"/>
                <a:sym typeface="Poppins Bold"/>
              </a:rPr>
              <a:t>Goal: 100 boxes @ 5$ per box</a:t>
            </a:r>
          </a:p>
        </p:txBody>
      </p:sp>
      <p:grpSp>
        <p:nvGrpSpPr>
          <p:cNvPr name="Group 13" id="13"/>
          <p:cNvGrpSpPr/>
          <p:nvPr/>
        </p:nvGrpSpPr>
        <p:grpSpPr>
          <a:xfrm rot="0">
            <a:off x="7430898" y="7872985"/>
            <a:ext cx="2802379" cy="1653995"/>
            <a:chOff x="0" y="0"/>
            <a:chExt cx="4686570" cy="2766064"/>
          </a:xfrm>
        </p:grpSpPr>
        <p:sp>
          <p:nvSpPr>
            <p:cNvPr name="Freeform 14" id="14"/>
            <p:cNvSpPr/>
            <p:nvPr/>
          </p:nvSpPr>
          <p:spPr>
            <a:xfrm flipH="false" flipV="false" rot="0">
              <a:off x="0" y="0"/>
              <a:ext cx="4686570" cy="2766064"/>
            </a:xfrm>
            <a:custGeom>
              <a:avLst/>
              <a:gdLst/>
              <a:ahLst/>
              <a:cxnLst/>
              <a:rect r="r" b="b" t="t" l="l"/>
              <a:pathLst>
                <a:path h="2766064" w="4686570">
                  <a:moveTo>
                    <a:pt x="0" y="0"/>
                  </a:moveTo>
                  <a:lnTo>
                    <a:pt x="4686570" y="0"/>
                  </a:lnTo>
                  <a:lnTo>
                    <a:pt x="4686570" y="2766064"/>
                  </a:lnTo>
                  <a:lnTo>
                    <a:pt x="0" y="2766064"/>
                  </a:lnTo>
                  <a:close/>
                </a:path>
              </a:pathLst>
            </a:custGeom>
            <a:solidFill>
              <a:srgbClr val="FFFFFF"/>
            </a:solidFill>
          </p:spPr>
        </p:sp>
      </p:grpSp>
      <p:sp>
        <p:nvSpPr>
          <p:cNvPr name="TextBox 15" id="15"/>
          <p:cNvSpPr txBox="true"/>
          <p:nvPr/>
        </p:nvSpPr>
        <p:spPr>
          <a:xfrm rot="0">
            <a:off x="7430898" y="7908137"/>
            <a:ext cx="2802379" cy="1526540"/>
          </a:xfrm>
          <a:prstGeom prst="rect">
            <a:avLst/>
          </a:prstGeom>
        </p:spPr>
        <p:txBody>
          <a:bodyPr anchor="t" rtlCol="false" tIns="0" lIns="0" bIns="0" rIns="0">
            <a:spAutoFit/>
          </a:bodyPr>
          <a:lstStyle/>
          <a:p>
            <a:pPr algn="ctr">
              <a:lnSpc>
                <a:spcPts val="4059"/>
              </a:lnSpc>
              <a:spcBef>
                <a:spcPct val="0"/>
              </a:spcBef>
            </a:pPr>
            <a:r>
              <a:rPr lang="en-US" b="true" sz="2899">
                <a:solidFill>
                  <a:srgbClr val="237B6D"/>
                </a:solidFill>
                <a:latin typeface="Open Sans Bold"/>
                <a:ea typeface="Open Sans Bold"/>
                <a:cs typeface="Open Sans Bold"/>
                <a:sym typeface="Open Sans Bold"/>
              </a:rPr>
              <a:t>JEREZ, ZACATECAS, MEXICO</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25492"/>
        </a:solidFill>
      </p:bgPr>
    </p:bg>
    <p:spTree>
      <p:nvGrpSpPr>
        <p:cNvPr id="1" name=""/>
        <p:cNvGrpSpPr/>
        <p:nvPr/>
      </p:nvGrpSpPr>
      <p:grpSpPr>
        <a:xfrm>
          <a:off x="0" y="0"/>
          <a:ext cx="0" cy="0"/>
          <a:chOff x="0" y="0"/>
          <a:chExt cx="0" cy="0"/>
        </a:xfrm>
      </p:grpSpPr>
      <p:grpSp>
        <p:nvGrpSpPr>
          <p:cNvPr name="Group 2" id="2"/>
          <p:cNvGrpSpPr/>
          <p:nvPr/>
        </p:nvGrpSpPr>
        <p:grpSpPr>
          <a:xfrm rot="0">
            <a:off x="2149173" y="1890162"/>
            <a:ext cx="4578855" cy="6506677"/>
            <a:chOff x="0" y="0"/>
            <a:chExt cx="4932074" cy="7008611"/>
          </a:xfrm>
        </p:grpSpPr>
        <p:sp>
          <p:nvSpPr>
            <p:cNvPr name="Freeform 3" id="3"/>
            <p:cNvSpPr/>
            <p:nvPr/>
          </p:nvSpPr>
          <p:spPr>
            <a:xfrm flipH="false" flipV="false" rot="0">
              <a:off x="0" y="0"/>
              <a:ext cx="4932074" cy="7008611"/>
            </a:xfrm>
            <a:custGeom>
              <a:avLst/>
              <a:gdLst/>
              <a:ahLst/>
              <a:cxnLst/>
              <a:rect r="r" b="b" t="t" l="l"/>
              <a:pathLst>
                <a:path h="7008611" w="4932074">
                  <a:moveTo>
                    <a:pt x="0" y="0"/>
                  </a:moveTo>
                  <a:lnTo>
                    <a:pt x="4932074" y="0"/>
                  </a:lnTo>
                  <a:lnTo>
                    <a:pt x="4932074" y="7008611"/>
                  </a:lnTo>
                  <a:lnTo>
                    <a:pt x="0" y="7008611"/>
                  </a:lnTo>
                  <a:close/>
                </a:path>
              </a:pathLst>
            </a:custGeom>
            <a:solidFill>
              <a:srgbClr val="DBAA65"/>
            </a:solidFill>
          </p:spPr>
        </p:sp>
      </p:grpSp>
      <p:grpSp>
        <p:nvGrpSpPr>
          <p:cNvPr name="Group 4" id="4"/>
          <p:cNvGrpSpPr/>
          <p:nvPr/>
        </p:nvGrpSpPr>
        <p:grpSpPr>
          <a:xfrm rot="0">
            <a:off x="0" y="0"/>
            <a:ext cx="4298346" cy="7973759"/>
            <a:chOff x="0" y="0"/>
            <a:chExt cx="5731128" cy="10631678"/>
          </a:xfrm>
        </p:grpSpPr>
        <p:pic>
          <p:nvPicPr>
            <p:cNvPr name="Picture 5" id="5"/>
            <p:cNvPicPr>
              <a:picLocks noChangeAspect="true"/>
            </p:cNvPicPr>
            <p:nvPr/>
          </p:nvPicPr>
          <p:blipFill>
            <a:blip r:embed="rId2"/>
            <a:srcRect l="20750" t="0" r="38868" b="0"/>
            <a:stretch>
              <a:fillRect/>
            </a:stretch>
          </p:blipFill>
          <p:spPr>
            <a:xfrm flipH="false" flipV="false">
              <a:off x="0" y="0"/>
              <a:ext cx="5731128" cy="10631678"/>
            </a:xfrm>
            <a:prstGeom prst="rect">
              <a:avLst/>
            </a:prstGeom>
          </p:spPr>
        </p:pic>
      </p:grpSp>
      <p:grpSp>
        <p:nvGrpSpPr>
          <p:cNvPr name="Group 6" id="6"/>
          <p:cNvGrpSpPr/>
          <p:nvPr/>
        </p:nvGrpSpPr>
        <p:grpSpPr>
          <a:xfrm rot="0">
            <a:off x="4578855" y="2313241"/>
            <a:ext cx="4565145" cy="7973759"/>
            <a:chOff x="0" y="0"/>
            <a:chExt cx="6086861" cy="10631678"/>
          </a:xfrm>
        </p:grpSpPr>
        <p:pic>
          <p:nvPicPr>
            <p:cNvPr name="Picture 7" id="7"/>
            <p:cNvPicPr>
              <a:picLocks noChangeAspect="true"/>
            </p:cNvPicPr>
            <p:nvPr/>
          </p:nvPicPr>
          <p:blipFill>
            <a:blip r:embed="rId3"/>
            <a:srcRect l="36675" t="0" r="36675" b="0"/>
            <a:stretch>
              <a:fillRect/>
            </a:stretch>
          </p:blipFill>
          <p:spPr>
            <a:xfrm flipH="false" flipV="false">
              <a:off x="0" y="0"/>
              <a:ext cx="6086861" cy="10631678"/>
            </a:xfrm>
            <a:prstGeom prst="rect">
              <a:avLst/>
            </a:prstGeom>
          </p:spPr>
        </p:pic>
      </p:grpSp>
      <p:grpSp>
        <p:nvGrpSpPr>
          <p:cNvPr name="Group 8" id="8"/>
          <p:cNvGrpSpPr/>
          <p:nvPr/>
        </p:nvGrpSpPr>
        <p:grpSpPr>
          <a:xfrm rot="0">
            <a:off x="15972439" y="915471"/>
            <a:ext cx="226459" cy="226459"/>
            <a:chOff x="0" y="0"/>
            <a:chExt cx="1913890" cy="1913890"/>
          </a:xfrm>
        </p:grpSpPr>
        <p:sp>
          <p:nvSpPr>
            <p:cNvPr name="Freeform 9" id="9"/>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BAA65"/>
            </a:solidFill>
          </p:spPr>
        </p:sp>
      </p:grpSp>
      <p:grpSp>
        <p:nvGrpSpPr>
          <p:cNvPr name="Group 10" id="10"/>
          <p:cNvGrpSpPr/>
          <p:nvPr/>
        </p:nvGrpSpPr>
        <p:grpSpPr>
          <a:xfrm rot="0">
            <a:off x="16502640" y="915471"/>
            <a:ext cx="226459" cy="226459"/>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BAA65"/>
            </a:solidFill>
          </p:spPr>
        </p:sp>
      </p:grpSp>
      <p:grpSp>
        <p:nvGrpSpPr>
          <p:cNvPr name="Group 12" id="12"/>
          <p:cNvGrpSpPr/>
          <p:nvPr/>
        </p:nvGrpSpPr>
        <p:grpSpPr>
          <a:xfrm rot="0">
            <a:off x="17032841" y="915471"/>
            <a:ext cx="226459" cy="226459"/>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BAA65"/>
            </a:solidFill>
          </p:spPr>
        </p:sp>
      </p:grpSp>
      <p:sp>
        <p:nvSpPr>
          <p:cNvPr name="TextBox 14" id="14"/>
          <p:cNvSpPr txBox="true"/>
          <p:nvPr/>
        </p:nvSpPr>
        <p:spPr>
          <a:xfrm rot="0">
            <a:off x="10112629" y="2337721"/>
            <a:ext cx="7146671" cy="1912747"/>
          </a:xfrm>
          <a:prstGeom prst="rect">
            <a:avLst/>
          </a:prstGeom>
        </p:spPr>
        <p:txBody>
          <a:bodyPr anchor="t" rtlCol="false" tIns="0" lIns="0" bIns="0" rIns="0">
            <a:spAutoFit/>
          </a:bodyPr>
          <a:lstStyle/>
          <a:p>
            <a:pPr algn="l">
              <a:lnSpc>
                <a:spcPts val="7424"/>
              </a:lnSpc>
            </a:pPr>
            <a:r>
              <a:rPr lang="en-US" sz="5800" b="true">
                <a:solidFill>
                  <a:srgbClr val="FFFFFF"/>
                </a:solidFill>
                <a:latin typeface="Poppins Ultra-Bold"/>
                <a:ea typeface="Poppins Ultra-Bold"/>
                <a:cs typeface="Poppins Ultra-Bold"/>
                <a:sym typeface="Poppins Ultra-Bold"/>
              </a:rPr>
              <a:t>HOREB CHILDREN’S MINISTRY</a:t>
            </a:r>
          </a:p>
        </p:txBody>
      </p:sp>
      <p:sp>
        <p:nvSpPr>
          <p:cNvPr name="TextBox 15" id="15"/>
          <p:cNvSpPr txBox="true"/>
          <p:nvPr/>
        </p:nvSpPr>
        <p:spPr>
          <a:xfrm rot="0">
            <a:off x="10119939" y="5057775"/>
            <a:ext cx="7026132" cy="1995806"/>
          </a:xfrm>
          <a:prstGeom prst="rect">
            <a:avLst/>
          </a:prstGeom>
        </p:spPr>
        <p:txBody>
          <a:bodyPr anchor="t" rtlCol="false" tIns="0" lIns="0" bIns="0" rIns="0">
            <a:spAutoFit/>
          </a:bodyPr>
          <a:lstStyle/>
          <a:p>
            <a:pPr algn="l">
              <a:lnSpc>
                <a:spcPts val="3919"/>
              </a:lnSpc>
            </a:pPr>
            <a:r>
              <a:rPr lang="en-US" sz="2799">
                <a:solidFill>
                  <a:srgbClr val="FFFFFF"/>
                </a:solidFill>
                <a:latin typeface="Poppins Light"/>
                <a:ea typeface="Poppins Light"/>
                <a:cs typeface="Poppins Light"/>
                <a:sym typeface="Poppins Light"/>
              </a:rPr>
              <a:t>T</a:t>
            </a:r>
            <a:r>
              <a:rPr lang="en-US" sz="2799">
                <a:solidFill>
                  <a:srgbClr val="FFFFFF"/>
                </a:solidFill>
                <a:latin typeface="Poppins Light"/>
                <a:ea typeface="Poppins Light"/>
                <a:cs typeface="Poppins Light"/>
                <a:sym typeface="Poppins Light"/>
              </a:rPr>
              <a:t>his children's ministry in India disciples youth in the Word of God, while also providing for their physical needs. </a:t>
            </a:r>
          </a:p>
          <a:p>
            <a:pPr algn="l">
              <a:lnSpc>
                <a:spcPts val="3919"/>
              </a:lnSpc>
              <a:spcBef>
                <a:spcPct val="0"/>
              </a:spcBef>
            </a:pPr>
          </a:p>
        </p:txBody>
      </p:sp>
      <p:grpSp>
        <p:nvGrpSpPr>
          <p:cNvPr name="Group 16" id="16"/>
          <p:cNvGrpSpPr/>
          <p:nvPr/>
        </p:nvGrpSpPr>
        <p:grpSpPr>
          <a:xfrm rot="0">
            <a:off x="14456921" y="7973759"/>
            <a:ext cx="2802379" cy="1653995"/>
            <a:chOff x="0" y="0"/>
            <a:chExt cx="4686570" cy="2766064"/>
          </a:xfrm>
        </p:grpSpPr>
        <p:sp>
          <p:nvSpPr>
            <p:cNvPr name="Freeform 17" id="17"/>
            <p:cNvSpPr/>
            <p:nvPr/>
          </p:nvSpPr>
          <p:spPr>
            <a:xfrm flipH="false" flipV="false" rot="0">
              <a:off x="0" y="0"/>
              <a:ext cx="4686570" cy="2766064"/>
            </a:xfrm>
            <a:custGeom>
              <a:avLst/>
              <a:gdLst/>
              <a:ahLst/>
              <a:cxnLst/>
              <a:rect r="r" b="b" t="t" l="l"/>
              <a:pathLst>
                <a:path h="2766064" w="4686570">
                  <a:moveTo>
                    <a:pt x="0" y="0"/>
                  </a:moveTo>
                  <a:lnTo>
                    <a:pt x="4686570" y="0"/>
                  </a:lnTo>
                  <a:lnTo>
                    <a:pt x="4686570" y="2766064"/>
                  </a:lnTo>
                  <a:lnTo>
                    <a:pt x="0" y="2766064"/>
                  </a:lnTo>
                  <a:close/>
                </a:path>
              </a:pathLst>
            </a:custGeom>
            <a:solidFill>
              <a:srgbClr val="FFFFFF"/>
            </a:solidFill>
          </p:spPr>
        </p:sp>
      </p:grpSp>
      <p:sp>
        <p:nvSpPr>
          <p:cNvPr name="TextBox 18" id="18"/>
          <p:cNvSpPr txBox="true"/>
          <p:nvPr/>
        </p:nvSpPr>
        <p:spPr>
          <a:xfrm rot="0">
            <a:off x="14456921" y="8268212"/>
            <a:ext cx="2802379" cy="1012190"/>
          </a:xfrm>
          <a:prstGeom prst="rect">
            <a:avLst/>
          </a:prstGeom>
        </p:spPr>
        <p:txBody>
          <a:bodyPr anchor="t" rtlCol="false" tIns="0" lIns="0" bIns="0" rIns="0">
            <a:spAutoFit/>
          </a:bodyPr>
          <a:lstStyle/>
          <a:p>
            <a:pPr algn="ctr">
              <a:lnSpc>
                <a:spcPts val="4059"/>
              </a:lnSpc>
              <a:spcBef>
                <a:spcPct val="0"/>
              </a:spcBef>
            </a:pPr>
            <a:r>
              <a:rPr lang="en-US" b="true" sz="2899">
                <a:solidFill>
                  <a:srgbClr val="237B6D"/>
                </a:solidFill>
                <a:latin typeface="Open Sans Bold"/>
                <a:ea typeface="Open Sans Bold"/>
                <a:cs typeface="Open Sans Bold"/>
                <a:sym typeface="Open Sans Bold"/>
              </a:rPr>
              <a:t>CHIRALA, INDIA</a:t>
            </a:r>
          </a:p>
        </p:txBody>
      </p:sp>
      <p:sp>
        <p:nvSpPr>
          <p:cNvPr name="TextBox 19" id="19"/>
          <p:cNvSpPr txBox="true"/>
          <p:nvPr/>
        </p:nvSpPr>
        <p:spPr>
          <a:xfrm rot="0">
            <a:off x="10112629" y="4353131"/>
            <a:ext cx="7238315" cy="592456"/>
          </a:xfrm>
          <a:prstGeom prst="rect">
            <a:avLst/>
          </a:prstGeom>
        </p:spPr>
        <p:txBody>
          <a:bodyPr anchor="t" rtlCol="false" tIns="0" lIns="0" bIns="0" rIns="0">
            <a:spAutoFit/>
          </a:bodyPr>
          <a:lstStyle/>
          <a:p>
            <a:pPr algn="l">
              <a:lnSpc>
                <a:spcPts val="4619"/>
              </a:lnSpc>
              <a:spcBef>
                <a:spcPct val="0"/>
              </a:spcBef>
            </a:pPr>
            <a:r>
              <a:rPr lang="en-US" b="true" sz="3299">
                <a:solidFill>
                  <a:srgbClr val="DBAA65"/>
                </a:solidFill>
                <a:latin typeface="Poppins Bold"/>
                <a:ea typeface="Poppins Bold"/>
                <a:cs typeface="Poppins Bold"/>
                <a:sym typeface="Poppins Bold"/>
              </a:rPr>
              <a:t>Goal: 500$</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25492"/>
        </a:solidFill>
      </p:bgPr>
    </p:bg>
    <p:spTree>
      <p:nvGrpSpPr>
        <p:cNvPr id="1" name=""/>
        <p:cNvGrpSpPr/>
        <p:nvPr/>
      </p:nvGrpSpPr>
      <p:grpSpPr>
        <a:xfrm>
          <a:off x="0" y="0"/>
          <a:ext cx="0" cy="0"/>
          <a:chOff x="0" y="0"/>
          <a:chExt cx="0" cy="0"/>
        </a:xfrm>
      </p:grpSpPr>
      <p:grpSp>
        <p:nvGrpSpPr>
          <p:cNvPr name="Group 2" id="2"/>
          <p:cNvGrpSpPr/>
          <p:nvPr/>
        </p:nvGrpSpPr>
        <p:grpSpPr>
          <a:xfrm rot="0">
            <a:off x="1028700" y="924996"/>
            <a:ext cx="226459" cy="226459"/>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AECF5"/>
            </a:solidFill>
          </p:spPr>
        </p:sp>
      </p:grpSp>
      <p:grpSp>
        <p:nvGrpSpPr>
          <p:cNvPr name="Group 4" id="4"/>
          <p:cNvGrpSpPr/>
          <p:nvPr/>
        </p:nvGrpSpPr>
        <p:grpSpPr>
          <a:xfrm rot="0">
            <a:off x="1558901" y="924996"/>
            <a:ext cx="226459" cy="226459"/>
            <a:chOff x="0" y="0"/>
            <a:chExt cx="1913890" cy="1913890"/>
          </a:xfrm>
        </p:grpSpPr>
        <p:sp>
          <p:nvSpPr>
            <p:cNvPr name="Freeform 5" id="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AECF5"/>
            </a:solidFill>
          </p:spPr>
        </p:sp>
      </p:grpSp>
      <p:grpSp>
        <p:nvGrpSpPr>
          <p:cNvPr name="Group 6" id="6"/>
          <p:cNvGrpSpPr/>
          <p:nvPr/>
        </p:nvGrpSpPr>
        <p:grpSpPr>
          <a:xfrm rot="0">
            <a:off x="2089102" y="924996"/>
            <a:ext cx="226459" cy="226459"/>
            <a:chOff x="0" y="0"/>
            <a:chExt cx="1913890" cy="1913890"/>
          </a:xfrm>
        </p:grpSpPr>
        <p:sp>
          <p:nvSpPr>
            <p:cNvPr name="Freeform 7" id="7"/>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AECF5"/>
            </a:solidFill>
          </p:spPr>
        </p:sp>
      </p:grpSp>
      <p:grpSp>
        <p:nvGrpSpPr>
          <p:cNvPr name="Group 8" id="8"/>
          <p:cNvGrpSpPr/>
          <p:nvPr/>
        </p:nvGrpSpPr>
        <p:grpSpPr>
          <a:xfrm rot="0">
            <a:off x="11226441" y="-236820"/>
            <a:ext cx="4540664" cy="10760641"/>
            <a:chOff x="0" y="0"/>
            <a:chExt cx="4690663" cy="11116115"/>
          </a:xfrm>
        </p:grpSpPr>
        <p:sp>
          <p:nvSpPr>
            <p:cNvPr name="Freeform 9" id="9"/>
            <p:cNvSpPr/>
            <p:nvPr/>
          </p:nvSpPr>
          <p:spPr>
            <a:xfrm flipH="false" flipV="false" rot="0">
              <a:off x="0" y="0"/>
              <a:ext cx="4690663" cy="11116115"/>
            </a:xfrm>
            <a:custGeom>
              <a:avLst/>
              <a:gdLst/>
              <a:ahLst/>
              <a:cxnLst/>
              <a:rect r="r" b="b" t="t" l="l"/>
              <a:pathLst>
                <a:path h="11116115" w="4690663">
                  <a:moveTo>
                    <a:pt x="0" y="0"/>
                  </a:moveTo>
                  <a:lnTo>
                    <a:pt x="4690663" y="0"/>
                  </a:lnTo>
                  <a:lnTo>
                    <a:pt x="4690663" y="11116115"/>
                  </a:lnTo>
                  <a:lnTo>
                    <a:pt x="0" y="11116115"/>
                  </a:lnTo>
                  <a:close/>
                </a:path>
              </a:pathLst>
            </a:custGeom>
            <a:solidFill>
              <a:srgbClr val="DAECF5"/>
            </a:solidFill>
          </p:spPr>
        </p:sp>
      </p:grpSp>
      <p:grpSp>
        <p:nvGrpSpPr>
          <p:cNvPr name="Group 10" id="10"/>
          <p:cNvGrpSpPr/>
          <p:nvPr/>
        </p:nvGrpSpPr>
        <p:grpSpPr>
          <a:xfrm rot="0">
            <a:off x="13739558" y="5143500"/>
            <a:ext cx="4548442" cy="3275211"/>
            <a:chOff x="0" y="0"/>
            <a:chExt cx="6064590" cy="4366948"/>
          </a:xfrm>
        </p:grpSpPr>
        <p:pic>
          <p:nvPicPr>
            <p:cNvPr name="Picture 11" id="11"/>
            <p:cNvPicPr>
              <a:picLocks noChangeAspect="true"/>
            </p:cNvPicPr>
            <p:nvPr/>
          </p:nvPicPr>
          <p:blipFill>
            <a:blip r:embed="rId2"/>
            <a:srcRect l="0" t="23029" r="0" b="23029"/>
            <a:stretch>
              <a:fillRect/>
            </a:stretch>
          </p:blipFill>
          <p:spPr>
            <a:xfrm flipH="false" flipV="false">
              <a:off x="0" y="0"/>
              <a:ext cx="6064590" cy="4366948"/>
            </a:xfrm>
            <a:prstGeom prst="rect">
              <a:avLst/>
            </a:prstGeom>
          </p:spPr>
        </p:pic>
      </p:grpSp>
      <p:grpSp>
        <p:nvGrpSpPr>
          <p:cNvPr name="Group 12" id="12"/>
          <p:cNvGrpSpPr/>
          <p:nvPr/>
        </p:nvGrpSpPr>
        <p:grpSpPr>
          <a:xfrm rot="0">
            <a:off x="13739558" y="1602782"/>
            <a:ext cx="4548442" cy="3275211"/>
            <a:chOff x="0" y="0"/>
            <a:chExt cx="6064590" cy="4366948"/>
          </a:xfrm>
        </p:grpSpPr>
        <p:pic>
          <p:nvPicPr>
            <p:cNvPr name="Picture 13" id="13"/>
            <p:cNvPicPr>
              <a:picLocks noChangeAspect="true"/>
            </p:cNvPicPr>
            <p:nvPr/>
          </p:nvPicPr>
          <p:blipFill>
            <a:blip r:embed="rId3"/>
            <a:srcRect l="3792" t="0" r="3792" b="0"/>
            <a:stretch>
              <a:fillRect/>
            </a:stretch>
          </p:blipFill>
          <p:spPr>
            <a:xfrm flipH="false" flipV="false">
              <a:off x="0" y="0"/>
              <a:ext cx="6064590" cy="4366948"/>
            </a:xfrm>
            <a:prstGeom prst="rect">
              <a:avLst/>
            </a:prstGeom>
          </p:spPr>
        </p:pic>
      </p:grpSp>
      <p:grpSp>
        <p:nvGrpSpPr>
          <p:cNvPr name="Group 14" id="14"/>
          <p:cNvGrpSpPr/>
          <p:nvPr/>
        </p:nvGrpSpPr>
        <p:grpSpPr>
          <a:xfrm rot="0">
            <a:off x="8952219" y="1602782"/>
            <a:ext cx="4548442" cy="3275211"/>
            <a:chOff x="0" y="0"/>
            <a:chExt cx="6064590" cy="4366948"/>
          </a:xfrm>
        </p:grpSpPr>
        <p:pic>
          <p:nvPicPr>
            <p:cNvPr name="Picture 15" id="15"/>
            <p:cNvPicPr>
              <a:picLocks noChangeAspect="true"/>
            </p:cNvPicPr>
            <p:nvPr/>
          </p:nvPicPr>
          <p:blipFill>
            <a:blip r:embed="rId4"/>
            <a:srcRect l="3792" t="0" r="3792" b="0"/>
            <a:stretch>
              <a:fillRect/>
            </a:stretch>
          </p:blipFill>
          <p:spPr>
            <a:xfrm flipH="false" flipV="false">
              <a:off x="0" y="0"/>
              <a:ext cx="6064590" cy="4366948"/>
            </a:xfrm>
            <a:prstGeom prst="rect">
              <a:avLst/>
            </a:prstGeom>
          </p:spPr>
        </p:pic>
      </p:grpSp>
      <p:grpSp>
        <p:nvGrpSpPr>
          <p:cNvPr name="Group 16" id="16"/>
          <p:cNvGrpSpPr/>
          <p:nvPr/>
        </p:nvGrpSpPr>
        <p:grpSpPr>
          <a:xfrm rot="0">
            <a:off x="8952219" y="5126288"/>
            <a:ext cx="4548442" cy="3275211"/>
            <a:chOff x="0" y="0"/>
            <a:chExt cx="6064590" cy="4366948"/>
          </a:xfrm>
        </p:grpSpPr>
        <p:pic>
          <p:nvPicPr>
            <p:cNvPr name="Picture 17" id="17"/>
            <p:cNvPicPr>
              <a:picLocks noChangeAspect="true"/>
            </p:cNvPicPr>
            <p:nvPr/>
          </p:nvPicPr>
          <p:blipFill>
            <a:blip r:embed="rId5"/>
            <a:srcRect l="0" t="6743" r="0" b="33592"/>
            <a:stretch>
              <a:fillRect/>
            </a:stretch>
          </p:blipFill>
          <p:spPr>
            <a:xfrm flipH="false" flipV="false">
              <a:off x="0" y="0"/>
              <a:ext cx="6064590" cy="4366948"/>
            </a:xfrm>
            <a:prstGeom prst="rect">
              <a:avLst/>
            </a:prstGeom>
          </p:spPr>
        </p:pic>
      </p:grpSp>
      <p:sp>
        <p:nvSpPr>
          <p:cNvPr name="TextBox 18" id="18"/>
          <p:cNvSpPr txBox="true"/>
          <p:nvPr/>
        </p:nvSpPr>
        <p:spPr>
          <a:xfrm rot="0">
            <a:off x="1558901" y="1392875"/>
            <a:ext cx="7775599" cy="1986915"/>
          </a:xfrm>
          <a:prstGeom prst="rect">
            <a:avLst/>
          </a:prstGeom>
        </p:spPr>
        <p:txBody>
          <a:bodyPr anchor="t" rtlCol="false" tIns="0" lIns="0" bIns="0" rIns="0">
            <a:spAutoFit/>
          </a:bodyPr>
          <a:lstStyle/>
          <a:p>
            <a:pPr algn="l">
              <a:lnSpc>
                <a:spcPts val="7680"/>
              </a:lnSpc>
            </a:pPr>
            <a:r>
              <a:rPr lang="en-US" sz="6000" b="true">
                <a:solidFill>
                  <a:srgbClr val="FFFFFF"/>
                </a:solidFill>
                <a:latin typeface="Poppins Bold"/>
                <a:ea typeface="Poppins Bold"/>
                <a:cs typeface="Poppins Bold"/>
                <a:sym typeface="Poppins Bold"/>
              </a:rPr>
              <a:t>FOLLOW THEM HOME</a:t>
            </a:r>
          </a:p>
        </p:txBody>
      </p:sp>
      <p:sp>
        <p:nvSpPr>
          <p:cNvPr name="TextBox 19" id="19"/>
          <p:cNvSpPr txBox="true"/>
          <p:nvPr/>
        </p:nvSpPr>
        <p:spPr>
          <a:xfrm rot="0">
            <a:off x="1558901" y="3987038"/>
            <a:ext cx="7026132" cy="5487036"/>
          </a:xfrm>
          <a:prstGeom prst="rect">
            <a:avLst/>
          </a:prstGeom>
        </p:spPr>
        <p:txBody>
          <a:bodyPr anchor="t" rtlCol="false" tIns="0" lIns="0" bIns="0" rIns="0">
            <a:spAutoFit/>
          </a:bodyPr>
          <a:lstStyle/>
          <a:p>
            <a:pPr algn="l">
              <a:lnSpc>
                <a:spcPts val="3639"/>
              </a:lnSpc>
              <a:spcBef>
                <a:spcPct val="0"/>
              </a:spcBef>
            </a:pPr>
            <a:r>
              <a:rPr lang="en-US" sz="2599">
                <a:solidFill>
                  <a:srgbClr val="FFFFFF"/>
                </a:solidFill>
                <a:latin typeface="Poppins Light"/>
                <a:ea typeface="Poppins Light"/>
                <a:cs typeface="Poppins Light"/>
                <a:sym typeface="Poppins Light"/>
              </a:rPr>
              <a:t>T</a:t>
            </a:r>
            <a:r>
              <a:rPr lang="en-US" sz="2599">
                <a:solidFill>
                  <a:srgbClr val="FFFFFF"/>
                </a:solidFill>
                <a:latin typeface="Poppins Light"/>
                <a:ea typeface="Poppins Light"/>
                <a:cs typeface="Poppins Light"/>
                <a:sym typeface="Poppins Light"/>
              </a:rPr>
              <a:t>he Miriam Home’s involvement in the lives of the children doesn’t always end when the children go home. Many times we see practical needs in the homes, and we know that a helping hand would greatly help restore the family. For that reason the World Missions Committee has set up a new project “Follow Them Home.” With this project the Miriam Home and our local congregation, Lar Parana, can provide practical and spiritual support to the whole family.</a:t>
            </a:r>
          </a:p>
        </p:txBody>
      </p:sp>
      <p:sp>
        <p:nvSpPr>
          <p:cNvPr name="TextBox 20" id="20"/>
          <p:cNvSpPr txBox="true"/>
          <p:nvPr/>
        </p:nvSpPr>
        <p:spPr>
          <a:xfrm rot="0">
            <a:off x="1558901" y="3284540"/>
            <a:ext cx="7238315" cy="592456"/>
          </a:xfrm>
          <a:prstGeom prst="rect">
            <a:avLst/>
          </a:prstGeom>
        </p:spPr>
        <p:txBody>
          <a:bodyPr anchor="t" rtlCol="false" tIns="0" lIns="0" bIns="0" rIns="0">
            <a:spAutoFit/>
          </a:bodyPr>
          <a:lstStyle/>
          <a:p>
            <a:pPr algn="l">
              <a:lnSpc>
                <a:spcPts val="4619"/>
              </a:lnSpc>
              <a:spcBef>
                <a:spcPct val="0"/>
              </a:spcBef>
            </a:pPr>
            <a:r>
              <a:rPr lang="en-US" b="true" sz="3299">
                <a:solidFill>
                  <a:srgbClr val="DBAA65"/>
                </a:solidFill>
                <a:latin typeface="Poppins Bold"/>
                <a:ea typeface="Poppins Bold"/>
                <a:cs typeface="Poppins Bold"/>
                <a:sym typeface="Poppins Bold"/>
              </a:rPr>
              <a:t>Goal: 3000 - Remaining=$885.20</a:t>
            </a:r>
          </a:p>
        </p:txBody>
      </p:sp>
      <p:grpSp>
        <p:nvGrpSpPr>
          <p:cNvPr name="Group 21" id="21"/>
          <p:cNvGrpSpPr/>
          <p:nvPr/>
        </p:nvGrpSpPr>
        <p:grpSpPr>
          <a:xfrm rot="0">
            <a:off x="11821049" y="7515684"/>
            <a:ext cx="3080802" cy="1653995"/>
            <a:chOff x="0" y="0"/>
            <a:chExt cx="5152191" cy="2766064"/>
          </a:xfrm>
        </p:grpSpPr>
        <p:sp>
          <p:nvSpPr>
            <p:cNvPr name="Freeform 22" id="22"/>
            <p:cNvSpPr/>
            <p:nvPr/>
          </p:nvSpPr>
          <p:spPr>
            <a:xfrm flipH="false" flipV="false" rot="0">
              <a:off x="0" y="0"/>
              <a:ext cx="5152191" cy="2766064"/>
            </a:xfrm>
            <a:custGeom>
              <a:avLst/>
              <a:gdLst/>
              <a:ahLst/>
              <a:cxnLst/>
              <a:rect r="r" b="b" t="t" l="l"/>
              <a:pathLst>
                <a:path h="2766064" w="5152191">
                  <a:moveTo>
                    <a:pt x="0" y="0"/>
                  </a:moveTo>
                  <a:lnTo>
                    <a:pt x="5152191" y="0"/>
                  </a:lnTo>
                  <a:lnTo>
                    <a:pt x="5152191" y="2766064"/>
                  </a:lnTo>
                  <a:lnTo>
                    <a:pt x="0" y="2766064"/>
                  </a:lnTo>
                  <a:close/>
                </a:path>
              </a:pathLst>
            </a:custGeom>
            <a:solidFill>
              <a:srgbClr val="FFFFFF"/>
            </a:solidFill>
          </p:spPr>
        </p:sp>
      </p:grpSp>
      <p:sp>
        <p:nvSpPr>
          <p:cNvPr name="TextBox 23" id="23"/>
          <p:cNvSpPr txBox="true"/>
          <p:nvPr/>
        </p:nvSpPr>
        <p:spPr>
          <a:xfrm rot="0">
            <a:off x="11821049" y="7660057"/>
            <a:ext cx="3080802" cy="1308100"/>
          </a:xfrm>
          <a:prstGeom prst="rect">
            <a:avLst/>
          </a:prstGeom>
        </p:spPr>
        <p:txBody>
          <a:bodyPr anchor="t" rtlCol="false" tIns="0" lIns="0" bIns="0" rIns="0">
            <a:spAutoFit/>
          </a:bodyPr>
          <a:lstStyle/>
          <a:p>
            <a:pPr algn="ctr">
              <a:lnSpc>
                <a:spcPts val="3500"/>
              </a:lnSpc>
              <a:spcBef>
                <a:spcPct val="0"/>
              </a:spcBef>
            </a:pPr>
            <a:r>
              <a:rPr lang="en-US" b="true" sz="2500">
                <a:solidFill>
                  <a:srgbClr val="237B6D"/>
                </a:solidFill>
                <a:latin typeface="Open Sans Bold"/>
                <a:ea typeface="Open Sans Bold"/>
                <a:cs typeface="Open Sans Bold"/>
                <a:sym typeface="Open Sans Bold"/>
              </a:rPr>
              <a:t>MIRIAM HOME, CAMPO MOURÃO, BRAZIL</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BAA65"/>
        </a:solidFill>
      </p:bgPr>
    </p:bg>
    <p:spTree>
      <p:nvGrpSpPr>
        <p:cNvPr id="1" name=""/>
        <p:cNvGrpSpPr/>
        <p:nvPr/>
      </p:nvGrpSpPr>
      <p:grpSpPr>
        <a:xfrm>
          <a:off x="0" y="0"/>
          <a:ext cx="0" cy="0"/>
          <a:chOff x="0" y="0"/>
          <a:chExt cx="0" cy="0"/>
        </a:xfrm>
      </p:grpSpPr>
      <p:grpSp>
        <p:nvGrpSpPr>
          <p:cNvPr name="Group 2" id="2"/>
          <p:cNvGrpSpPr/>
          <p:nvPr/>
        </p:nvGrpSpPr>
        <p:grpSpPr>
          <a:xfrm rot="0">
            <a:off x="1028700" y="924996"/>
            <a:ext cx="226459" cy="226459"/>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4" id="4"/>
          <p:cNvGrpSpPr/>
          <p:nvPr/>
        </p:nvGrpSpPr>
        <p:grpSpPr>
          <a:xfrm rot="0">
            <a:off x="1558901" y="924996"/>
            <a:ext cx="226459" cy="226459"/>
            <a:chOff x="0" y="0"/>
            <a:chExt cx="1913890" cy="1913890"/>
          </a:xfrm>
        </p:grpSpPr>
        <p:sp>
          <p:nvSpPr>
            <p:cNvPr name="Freeform 5" id="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6" id="6"/>
          <p:cNvGrpSpPr/>
          <p:nvPr/>
        </p:nvGrpSpPr>
        <p:grpSpPr>
          <a:xfrm rot="0">
            <a:off x="2089102" y="924996"/>
            <a:ext cx="226459" cy="226459"/>
            <a:chOff x="0" y="0"/>
            <a:chExt cx="1913890" cy="1913890"/>
          </a:xfrm>
        </p:grpSpPr>
        <p:sp>
          <p:nvSpPr>
            <p:cNvPr name="Freeform 7" id="7"/>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8" id="8"/>
          <p:cNvGrpSpPr/>
          <p:nvPr/>
        </p:nvGrpSpPr>
        <p:grpSpPr>
          <a:xfrm rot="0">
            <a:off x="2089102" y="6165727"/>
            <a:ext cx="7054898" cy="2446081"/>
            <a:chOff x="0" y="0"/>
            <a:chExt cx="7473467" cy="2591208"/>
          </a:xfrm>
        </p:grpSpPr>
        <p:sp>
          <p:nvSpPr>
            <p:cNvPr name="Freeform 9" id="9"/>
            <p:cNvSpPr/>
            <p:nvPr/>
          </p:nvSpPr>
          <p:spPr>
            <a:xfrm flipH="false" flipV="false" rot="0">
              <a:off x="0" y="0"/>
              <a:ext cx="7473467" cy="2591208"/>
            </a:xfrm>
            <a:custGeom>
              <a:avLst/>
              <a:gdLst/>
              <a:ahLst/>
              <a:cxnLst/>
              <a:rect r="r" b="b" t="t" l="l"/>
              <a:pathLst>
                <a:path h="2591208" w="7473467">
                  <a:moveTo>
                    <a:pt x="0" y="0"/>
                  </a:moveTo>
                  <a:lnTo>
                    <a:pt x="0" y="2591208"/>
                  </a:lnTo>
                  <a:lnTo>
                    <a:pt x="7473467" y="2591208"/>
                  </a:lnTo>
                  <a:lnTo>
                    <a:pt x="7473467" y="0"/>
                  </a:lnTo>
                  <a:lnTo>
                    <a:pt x="0" y="0"/>
                  </a:lnTo>
                  <a:close/>
                  <a:moveTo>
                    <a:pt x="7412506" y="2530248"/>
                  </a:moveTo>
                  <a:lnTo>
                    <a:pt x="59690" y="2530248"/>
                  </a:lnTo>
                  <a:lnTo>
                    <a:pt x="59690" y="59690"/>
                  </a:lnTo>
                  <a:lnTo>
                    <a:pt x="7412506" y="59690"/>
                  </a:lnTo>
                  <a:lnTo>
                    <a:pt x="7412506" y="2530248"/>
                  </a:lnTo>
                  <a:close/>
                </a:path>
              </a:pathLst>
            </a:custGeom>
            <a:solidFill>
              <a:srgbClr val="FFFFFF"/>
            </a:solidFill>
          </p:spPr>
        </p:sp>
      </p:grpSp>
      <p:grpSp>
        <p:nvGrpSpPr>
          <p:cNvPr name="Group 10" id="10"/>
          <p:cNvGrpSpPr/>
          <p:nvPr/>
        </p:nvGrpSpPr>
        <p:grpSpPr>
          <a:xfrm rot="0">
            <a:off x="9144000" y="3719645"/>
            <a:ext cx="7054898" cy="2446081"/>
            <a:chOff x="0" y="0"/>
            <a:chExt cx="7473467" cy="2591208"/>
          </a:xfrm>
        </p:grpSpPr>
        <p:sp>
          <p:nvSpPr>
            <p:cNvPr name="Freeform 11" id="11"/>
            <p:cNvSpPr/>
            <p:nvPr/>
          </p:nvSpPr>
          <p:spPr>
            <a:xfrm flipH="false" flipV="false" rot="0">
              <a:off x="0" y="0"/>
              <a:ext cx="7473467" cy="2591208"/>
            </a:xfrm>
            <a:custGeom>
              <a:avLst/>
              <a:gdLst/>
              <a:ahLst/>
              <a:cxnLst/>
              <a:rect r="r" b="b" t="t" l="l"/>
              <a:pathLst>
                <a:path h="2591208" w="7473467">
                  <a:moveTo>
                    <a:pt x="0" y="0"/>
                  </a:moveTo>
                  <a:lnTo>
                    <a:pt x="0" y="2591208"/>
                  </a:lnTo>
                  <a:lnTo>
                    <a:pt x="7473467" y="2591208"/>
                  </a:lnTo>
                  <a:lnTo>
                    <a:pt x="7473467" y="0"/>
                  </a:lnTo>
                  <a:lnTo>
                    <a:pt x="0" y="0"/>
                  </a:lnTo>
                  <a:close/>
                  <a:moveTo>
                    <a:pt x="7412506" y="2530248"/>
                  </a:moveTo>
                  <a:lnTo>
                    <a:pt x="59690" y="2530248"/>
                  </a:lnTo>
                  <a:lnTo>
                    <a:pt x="59690" y="59690"/>
                  </a:lnTo>
                  <a:lnTo>
                    <a:pt x="7412506" y="59690"/>
                  </a:lnTo>
                  <a:lnTo>
                    <a:pt x="7412506" y="2530248"/>
                  </a:lnTo>
                  <a:close/>
                </a:path>
              </a:pathLst>
            </a:custGeom>
            <a:solidFill>
              <a:srgbClr val="FFFFFF"/>
            </a:solidFill>
          </p:spPr>
        </p:sp>
      </p:grpSp>
      <p:grpSp>
        <p:nvGrpSpPr>
          <p:cNvPr name="Group 12" id="12"/>
          <p:cNvGrpSpPr/>
          <p:nvPr/>
        </p:nvGrpSpPr>
        <p:grpSpPr>
          <a:xfrm rot="0">
            <a:off x="2067919" y="3719645"/>
            <a:ext cx="7076081" cy="2446081"/>
            <a:chOff x="0" y="0"/>
            <a:chExt cx="2098059" cy="725264"/>
          </a:xfrm>
        </p:grpSpPr>
        <p:sp>
          <p:nvSpPr>
            <p:cNvPr name="Freeform 13" id="13"/>
            <p:cNvSpPr/>
            <p:nvPr/>
          </p:nvSpPr>
          <p:spPr>
            <a:xfrm flipH="false" flipV="false" rot="0">
              <a:off x="0" y="0"/>
              <a:ext cx="2098059" cy="725264"/>
            </a:xfrm>
            <a:custGeom>
              <a:avLst/>
              <a:gdLst/>
              <a:ahLst/>
              <a:cxnLst/>
              <a:rect r="r" b="b" t="t" l="l"/>
              <a:pathLst>
                <a:path h="725264" w="2098059">
                  <a:moveTo>
                    <a:pt x="0" y="0"/>
                  </a:moveTo>
                  <a:lnTo>
                    <a:pt x="2098059" y="0"/>
                  </a:lnTo>
                  <a:lnTo>
                    <a:pt x="2098059" y="725264"/>
                  </a:lnTo>
                  <a:lnTo>
                    <a:pt x="0" y="725264"/>
                  </a:lnTo>
                  <a:close/>
                </a:path>
              </a:pathLst>
            </a:custGeom>
            <a:solidFill>
              <a:srgbClr val="FFFFFF"/>
            </a:solidFill>
          </p:spPr>
        </p:sp>
      </p:grpSp>
      <p:grpSp>
        <p:nvGrpSpPr>
          <p:cNvPr name="Group 14" id="14"/>
          <p:cNvGrpSpPr/>
          <p:nvPr/>
        </p:nvGrpSpPr>
        <p:grpSpPr>
          <a:xfrm rot="0">
            <a:off x="9144000" y="6165727"/>
            <a:ext cx="7076081" cy="2446081"/>
            <a:chOff x="0" y="0"/>
            <a:chExt cx="2098059" cy="725264"/>
          </a:xfrm>
        </p:grpSpPr>
        <p:sp>
          <p:nvSpPr>
            <p:cNvPr name="Freeform 15" id="15"/>
            <p:cNvSpPr/>
            <p:nvPr/>
          </p:nvSpPr>
          <p:spPr>
            <a:xfrm flipH="false" flipV="false" rot="0">
              <a:off x="0" y="0"/>
              <a:ext cx="2098059" cy="725264"/>
            </a:xfrm>
            <a:custGeom>
              <a:avLst/>
              <a:gdLst/>
              <a:ahLst/>
              <a:cxnLst/>
              <a:rect r="r" b="b" t="t" l="l"/>
              <a:pathLst>
                <a:path h="725264" w="2098059">
                  <a:moveTo>
                    <a:pt x="0" y="0"/>
                  </a:moveTo>
                  <a:lnTo>
                    <a:pt x="2098059" y="0"/>
                  </a:lnTo>
                  <a:lnTo>
                    <a:pt x="2098059" y="725264"/>
                  </a:lnTo>
                  <a:lnTo>
                    <a:pt x="0" y="725264"/>
                  </a:lnTo>
                  <a:close/>
                </a:path>
              </a:pathLst>
            </a:custGeom>
            <a:solidFill>
              <a:srgbClr val="FFFFFF"/>
            </a:solidFill>
          </p:spPr>
        </p:sp>
      </p:grpSp>
      <p:sp>
        <p:nvSpPr>
          <p:cNvPr name="Freeform 16" id="16"/>
          <p:cNvSpPr/>
          <p:nvPr/>
        </p:nvSpPr>
        <p:spPr>
          <a:xfrm flipH="false" flipV="false" rot="0">
            <a:off x="2796080" y="4188543"/>
            <a:ext cx="581784" cy="495045"/>
          </a:xfrm>
          <a:custGeom>
            <a:avLst/>
            <a:gdLst/>
            <a:ahLst/>
            <a:cxnLst/>
            <a:rect r="r" b="b" t="t" l="l"/>
            <a:pathLst>
              <a:path h="495045" w="581784">
                <a:moveTo>
                  <a:pt x="0" y="0"/>
                </a:moveTo>
                <a:lnTo>
                  <a:pt x="581784" y="0"/>
                </a:lnTo>
                <a:lnTo>
                  <a:pt x="581784" y="495046"/>
                </a:lnTo>
                <a:lnTo>
                  <a:pt x="0" y="4950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2900212" y="6593176"/>
            <a:ext cx="636731" cy="679179"/>
          </a:xfrm>
          <a:custGeom>
            <a:avLst/>
            <a:gdLst/>
            <a:ahLst/>
            <a:cxnLst/>
            <a:rect r="r" b="b" t="t" l="l"/>
            <a:pathLst>
              <a:path h="679179" w="636731">
                <a:moveTo>
                  <a:pt x="0" y="0"/>
                </a:moveTo>
                <a:lnTo>
                  <a:pt x="636730" y="0"/>
                </a:lnTo>
                <a:lnTo>
                  <a:pt x="636730" y="679179"/>
                </a:lnTo>
                <a:lnTo>
                  <a:pt x="0" y="6791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9984768" y="4188543"/>
            <a:ext cx="639046" cy="639046"/>
          </a:xfrm>
          <a:custGeom>
            <a:avLst/>
            <a:gdLst/>
            <a:ahLst/>
            <a:cxnLst/>
            <a:rect r="r" b="b" t="t" l="l"/>
            <a:pathLst>
              <a:path h="639046" w="639046">
                <a:moveTo>
                  <a:pt x="0" y="0"/>
                </a:moveTo>
                <a:lnTo>
                  <a:pt x="639046" y="0"/>
                </a:lnTo>
                <a:lnTo>
                  <a:pt x="639046" y="639046"/>
                </a:lnTo>
                <a:lnTo>
                  <a:pt x="0" y="6390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9" id="19"/>
          <p:cNvSpPr/>
          <p:nvPr/>
        </p:nvSpPr>
        <p:spPr>
          <a:xfrm flipH="false" flipV="false" rot="0">
            <a:off x="10012507" y="6533660"/>
            <a:ext cx="583569" cy="738695"/>
          </a:xfrm>
          <a:custGeom>
            <a:avLst/>
            <a:gdLst/>
            <a:ahLst/>
            <a:cxnLst/>
            <a:rect r="r" b="b" t="t" l="l"/>
            <a:pathLst>
              <a:path h="738695" w="583569">
                <a:moveTo>
                  <a:pt x="0" y="0"/>
                </a:moveTo>
                <a:lnTo>
                  <a:pt x="583569" y="0"/>
                </a:lnTo>
                <a:lnTo>
                  <a:pt x="583569" y="738695"/>
                </a:lnTo>
                <a:lnTo>
                  <a:pt x="0" y="73869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0" id="20"/>
          <p:cNvSpPr txBox="true"/>
          <p:nvPr/>
        </p:nvSpPr>
        <p:spPr>
          <a:xfrm rot="0">
            <a:off x="2089102" y="2012387"/>
            <a:ext cx="14109796" cy="1015365"/>
          </a:xfrm>
          <a:prstGeom prst="rect">
            <a:avLst/>
          </a:prstGeom>
        </p:spPr>
        <p:txBody>
          <a:bodyPr anchor="t" rtlCol="false" tIns="0" lIns="0" bIns="0" rIns="0">
            <a:spAutoFit/>
          </a:bodyPr>
          <a:lstStyle/>
          <a:p>
            <a:pPr algn="ctr">
              <a:lnSpc>
                <a:spcPts val="7680"/>
              </a:lnSpc>
            </a:pPr>
            <a:r>
              <a:rPr lang="en-US" b="true" sz="6000">
                <a:solidFill>
                  <a:srgbClr val="125492"/>
                </a:solidFill>
                <a:latin typeface="Poppins Bold"/>
                <a:ea typeface="Poppins Bold"/>
                <a:cs typeface="Poppins Bold"/>
                <a:sym typeface="Poppins Bold"/>
              </a:rPr>
              <a:t>HOW TO GIVE TO A SPECIAL PROJECT</a:t>
            </a:r>
          </a:p>
        </p:txBody>
      </p:sp>
      <p:sp>
        <p:nvSpPr>
          <p:cNvPr name="TextBox 21" id="21"/>
          <p:cNvSpPr txBox="true"/>
          <p:nvPr/>
        </p:nvSpPr>
        <p:spPr>
          <a:xfrm rot="0">
            <a:off x="4068139" y="4792588"/>
            <a:ext cx="4125511" cy="899795"/>
          </a:xfrm>
          <a:prstGeom prst="rect">
            <a:avLst/>
          </a:prstGeom>
        </p:spPr>
        <p:txBody>
          <a:bodyPr anchor="t" rtlCol="false" tIns="0" lIns="0" bIns="0" rIns="0">
            <a:spAutoFit/>
          </a:bodyPr>
          <a:lstStyle/>
          <a:p>
            <a:pPr algn="l">
              <a:lnSpc>
                <a:spcPts val="2379"/>
              </a:lnSpc>
              <a:spcBef>
                <a:spcPct val="0"/>
              </a:spcBef>
            </a:pPr>
            <a:r>
              <a:rPr lang="en-US" sz="1699">
                <a:solidFill>
                  <a:srgbClr val="125492"/>
                </a:solidFill>
                <a:latin typeface="Poppins Light"/>
                <a:ea typeface="Poppins Light"/>
                <a:cs typeface="Poppins Light"/>
                <a:sym typeface="Poppins Light"/>
              </a:rPr>
              <a:t>Head to the World Missions website and click donate, then click Special Projects. </a:t>
            </a:r>
          </a:p>
        </p:txBody>
      </p:sp>
      <p:sp>
        <p:nvSpPr>
          <p:cNvPr name="TextBox 22" id="22"/>
          <p:cNvSpPr txBox="true"/>
          <p:nvPr/>
        </p:nvSpPr>
        <p:spPr>
          <a:xfrm rot="0">
            <a:off x="4098917" y="4211593"/>
            <a:ext cx="4318544" cy="391795"/>
          </a:xfrm>
          <a:prstGeom prst="rect">
            <a:avLst/>
          </a:prstGeom>
        </p:spPr>
        <p:txBody>
          <a:bodyPr anchor="t" rtlCol="false" tIns="0" lIns="0" bIns="0" rIns="0">
            <a:spAutoFit/>
          </a:bodyPr>
          <a:lstStyle/>
          <a:p>
            <a:pPr algn="l">
              <a:lnSpc>
                <a:spcPts val="3079"/>
              </a:lnSpc>
              <a:spcBef>
                <a:spcPct val="0"/>
              </a:spcBef>
            </a:pPr>
            <a:r>
              <a:rPr lang="en-US" b="true" sz="2199">
                <a:solidFill>
                  <a:srgbClr val="125492"/>
                </a:solidFill>
                <a:latin typeface="Poppins Semi-Bold"/>
                <a:ea typeface="Poppins Semi-Bold"/>
                <a:cs typeface="Poppins Semi-Bold"/>
                <a:sym typeface="Poppins Semi-Bold"/>
              </a:rPr>
              <a:t>Head to Donate Page</a:t>
            </a:r>
          </a:p>
        </p:txBody>
      </p:sp>
      <p:sp>
        <p:nvSpPr>
          <p:cNvPr name="TextBox 23" id="23"/>
          <p:cNvSpPr txBox="true"/>
          <p:nvPr/>
        </p:nvSpPr>
        <p:spPr>
          <a:xfrm rot="0">
            <a:off x="4068139" y="7259530"/>
            <a:ext cx="4349322" cy="899795"/>
          </a:xfrm>
          <a:prstGeom prst="rect">
            <a:avLst/>
          </a:prstGeom>
        </p:spPr>
        <p:txBody>
          <a:bodyPr anchor="t" rtlCol="false" tIns="0" lIns="0" bIns="0" rIns="0">
            <a:spAutoFit/>
          </a:bodyPr>
          <a:lstStyle/>
          <a:p>
            <a:pPr algn="l">
              <a:lnSpc>
                <a:spcPts val="2379"/>
              </a:lnSpc>
              <a:spcBef>
                <a:spcPct val="0"/>
              </a:spcBef>
            </a:pPr>
            <a:r>
              <a:rPr lang="en-US" sz="1699">
                <a:solidFill>
                  <a:srgbClr val="125492"/>
                </a:solidFill>
                <a:latin typeface="Poppins Light"/>
                <a:ea typeface="Poppins Light"/>
                <a:cs typeface="Poppins Light"/>
                <a:sym typeface="Poppins Light"/>
              </a:rPr>
              <a:t>Make sure you designate what project you are donating to with the drop-dpwn arrows. </a:t>
            </a:r>
          </a:p>
        </p:txBody>
      </p:sp>
      <p:sp>
        <p:nvSpPr>
          <p:cNvPr name="TextBox 24" id="24"/>
          <p:cNvSpPr txBox="true"/>
          <p:nvPr/>
        </p:nvSpPr>
        <p:spPr>
          <a:xfrm rot="0">
            <a:off x="4098917" y="6678535"/>
            <a:ext cx="4318544" cy="391795"/>
          </a:xfrm>
          <a:prstGeom prst="rect">
            <a:avLst/>
          </a:prstGeom>
        </p:spPr>
        <p:txBody>
          <a:bodyPr anchor="t" rtlCol="false" tIns="0" lIns="0" bIns="0" rIns="0">
            <a:spAutoFit/>
          </a:bodyPr>
          <a:lstStyle/>
          <a:p>
            <a:pPr algn="l">
              <a:lnSpc>
                <a:spcPts val="3079"/>
              </a:lnSpc>
              <a:spcBef>
                <a:spcPct val="0"/>
              </a:spcBef>
            </a:pPr>
            <a:r>
              <a:rPr lang="en-US" b="true" sz="2199">
                <a:solidFill>
                  <a:srgbClr val="125492"/>
                </a:solidFill>
                <a:latin typeface="Poppins Semi-Bold"/>
                <a:ea typeface="Poppins Semi-Bold"/>
                <a:cs typeface="Poppins Semi-Bold"/>
                <a:sym typeface="Poppins Semi-Bold"/>
              </a:rPr>
              <a:t>Designation</a:t>
            </a:r>
          </a:p>
        </p:txBody>
      </p:sp>
      <p:sp>
        <p:nvSpPr>
          <p:cNvPr name="TextBox 25" id="25"/>
          <p:cNvSpPr txBox="true"/>
          <p:nvPr/>
        </p:nvSpPr>
        <p:spPr>
          <a:xfrm rot="0">
            <a:off x="11131582" y="4644950"/>
            <a:ext cx="4349322" cy="1195070"/>
          </a:xfrm>
          <a:prstGeom prst="rect">
            <a:avLst/>
          </a:prstGeom>
        </p:spPr>
        <p:txBody>
          <a:bodyPr anchor="t" rtlCol="false" tIns="0" lIns="0" bIns="0" rIns="0">
            <a:spAutoFit/>
          </a:bodyPr>
          <a:lstStyle/>
          <a:p>
            <a:pPr algn="l">
              <a:lnSpc>
                <a:spcPts val="2379"/>
              </a:lnSpc>
              <a:spcBef>
                <a:spcPct val="0"/>
              </a:spcBef>
            </a:pPr>
            <a:r>
              <a:rPr lang="en-US" sz="1699">
                <a:solidFill>
                  <a:srgbClr val="125492"/>
                </a:solidFill>
                <a:latin typeface="Poppins Light"/>
                <a:ea typeface="Poppins Light"/>
                <a:cs typeface="Poppins Light"/>
                <a:sym typeface="Poppins Light"/>
              </a:rPr>
              <a:t>You can make your gift a recurring gift or a one time gift. A recurring gift will take it directly from an account you choose. </a:t>
            </a:r>
          </a:p>
        </p:txBody>
      </p:sp>
      <p:sp>
        <p:nvSpPr>
          <p:cNvPr name="TextBox 26" id="26"/>
          <p:cNvSpPr txBox="true"/>
          <p:nvPr/>
        </p:nvSpPr>
        <p:spPr>
          <a:xfrm rot="0">
            <a:off x="11162360" y="4211593"/>
            <a:ext cx="4505931" cy="391795"/>
          </a:xfrm>
          <a:prstGeom prst="rect">
            <a:avLst/>
          </a:prstGeom>
        </p:spPr>
        <p:txBody>
          <a:bodyPr anchor="t" rtlCol="false" tIns="0" lIns="0" bIns="0" rIns="0">
            <a:spAutoFit/>
          </a:bodyPr>
          <a:lstStyle/>
          <a:p>
            <a:pPr algn="l">
              <a:lnSpc>
                <a:spcPts val="3079"/>
              </a:lnSpc>
              <a:spcBef>
                <a:spcPct val="0"/>
              </a:spcBef>
            </a:pPr>
            <a:r>
              <a:rPr lang="en-US" b="true" sz="2199">
                <a:solidFill>
                  <a:srgbClr val="125492"/>
                </a:solidFill>
                <a:latin typeface="Poppins Semi-Bold"/>
                <a:ea typeface="Poppins Semi-Bold"/>
                <a:cs typeface="Poppins Semi-Bold"/>
                <a:sym typeface="Poppins Semi-Bold"/>
              </a:rPr>
              <a:t>Make it Recurring or One time</a:t>
            </a:r>
          </a:p>
        </p:txBody>
      </p:sp>
      <p:sp>
        <p:nvSpPr>
          <p:cNvPr name="TextBox 27" id="27"/>
          <p:cNvSpPr txBox="true"/>
          <p:nvPr/>
        </p:nvSpPr>
        <p:spPr>
          <a:xfrm rot="0">
            <a:off x="11131582" y="7259530"/>
            <a:ext cx="4349322" cy="604520"/>
          </a:xfrm>
          <a:prstGeom prst="rect">
            <a:avLst/>
          </a:prstGeom>
        </p:spPr>
        <p:txBody>
          <a:bodyPr anchor="t" rtlCol="false" tIns="0" lIns="0" bIns="0" rIns="0">
            <a:spAutoFit/>
          </a:bodyPr>
          <a:lstStyle/>
          <a:p>
            <a:pPr algn="l">
              <a:lnSpc>
                <a:spcPts val="2379"/>
              </a:lnSpc>
              <a:spcBef>
                <a:spcPct val="0"/>
              </a:spcBef>
            </a:pPr>
            <a:r>
              <a:rPr lang="en-US" sz="1699">
                <a:solidFill>
                  <a:srgbClr val="125492"/>
                </a:solidFill>
                <a:latin typeface="Poppins Light"/>
                <a:ea typeface="Poppins Light"/>
                <a:cs typeface="Poppins Light"/>
                <a:sym typeface="Poppins Light"/>
              </a:rPr>
              <a:t>Fill in your address and form of payment.</a:t>
            </a:r>
          </a:p>
        </p:txBody>
      </p:sp>
      <p:sp>
        <p:nvSpPr>
          <p:cNvPr name="TextBox 28" id="28"/>
          <p:cNvSpPr txBox="true"/>
          <p:nvPr/>
        </p:nvSpPr>
        <p:spPr>
          <a:xfrm rot="0">
            <a:off x="11162360" y="6678535"/>
            <a:ext cx="4171694" cy="391795"/>
          </a:xfrm>
          <a:prstGeom prst="rect">
            <a:avLst/>
          </a:prstGeom>
        </p:spPr>
        <p:txBody>
          <a:bodyPr anchor="t" rtlCol="false" tIns="0" lIns="0" bIns="0" rIns="0">
            <a:spAutoFit/>
          </a:bodyPr>
          <a:lstStyle/>
          <a:p>
            <a:pPr algn="l">
              <a:lnSpc>
                <a:spcPts val="3079"/>
              </a:lnSpc>
              <a:spcBef>
                <a:spcPct val="0"/>
              </a:spcBef>
            </a:pPr>
            <a:r>
              <a:rPr lang="en-US" b="true" sz="2199">
                <a:solidFill>
                  <a:srgbClr val="125492"/>
                </a:solidFill>
                <a:latin typeface="Poppins Semi-Bold"/>
                <a:ea typeface="Poppins Semi-Bold"/>
                <a:cs typeface="Poppins Semi-Bold"/>
                <a:sym typeface="Poppins Semi-Bold"/>
              </a:rPr>
              <a:t>Fill in Your Information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DAGx8Fd9v7Q</dc:identifier>
  <dcterms:modified xsi:type="dcterms:W3CDTF">2011-08-01T06:04:30Z</dcterms:modified>
  <cp:revision>1</cp:revision>
  <dc:title>Sunday School Projects 2025-26</dc:title>
</cp:coreProperties>
</file>