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Brittany" pitchFamily="2" charset="0"/>
      <p:regular r:id="rId9"/>
    </p:embeddedFont>
    <p:embeddedFont>
      <p:font typeface="Montserrat" pitchFamily="2" charset="77"/>
      <p:regular r:id="rId10"/>
      <p:bold r:id="rId11"/>
      <p:italic r:id="rId12"/>
      <p:boldItalic r:id="rId13"/>
    </p:embeddedFont>
    <p:embeddedFont>
      <p:font typeface="Montserrat Bold" pitchFamily="2" charset="77"/>
      <p:regular r:id="rId14"/>
      <p:bold r:id="rId15"/>
    </p:embeddedFont>
    <p:embeddedFont>
      <p:font typeface="Nunito Sans Bold" pitchFamily="2" charset="77"/>
      <p:regular r:id="rId16"/>
      <p:bold r:id="rId17"/>
    </p:embeddedFont>
    <p:embeddedFont>
      <p:font typeface="Nunito Sans Heavy" pitchFamily="2" charset="77"/>
      <p:regular r:id="rId18"/>
      <p:bold r:id="rId19"/>
    </p:embeddedFont>
    <p:embeddedFont>
      <p:font typeface="Oswald" pitchFamily="2" charset="77"/>
      <p:regular r:id="rId20"/>
    </p:embeddedFont>
    <p:embeddedFont>
      <p:font typeface="Poppins Semi-Bold" pitchFamily="2" charset="77"/>
      <p:regular r:id="rId21"/>
      <p:bold r:id="rId22"/>
    </p:embeddedFont>
    <p:embeddedFont>
      <p:font typeface="Source Sans Pro" panose="020B0503030403020204" pitchFamily="34" charset="0"/>
      <p:regular r:id="rId23"/>
      <p:bold r:id="rId24"/>
      <p:italic r:id="rId25"/>
      <p:boldItalic r:id="rId26"/>
    </p:embeddedFont>
    <p:embeddedFont>
      <p:font typeface="Source Sans Pro Bold" panose="020B0703030403020204" pitchFamily="34" charset="0"/>
      <p:regular r:id="rId27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9A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58" autoAdjust="0"/>
  </p:normalViewPr>
  <p:slideViewPr>
    <p:cSldViewPr>
      <p:cViewPr varScale="1">
        <p:scale>
          <a:sx n="80" d="100"/>
          <a:sy n="80" d="100"/>
        </p:scale>
        <p:origin x="82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font" Target="fonts/font18.fntdata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font" Target="fonts/font1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28" Type="http://schemas.openxmlformats.org/officeDocument/2006/relationships/font" Target="fonts/font20.fntdata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schemas.openxmlformats.org/officeDocument/2006/relationships/font" Target="fonts/font19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sv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59" t="-183" b="-2171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6679427"/>
            <a:chOff x="0" y="0"/>
            <a:chExt cx="16369488" cy="59787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369488" cy="5978718"/>
            </a:xfrm>
            <a:custGeom>
              <a:avLst/>
              <a:gdLst/>
              <a:ahLst/>
              <a:cxnLst/>
              <a:rect l="l" t="t" r="r" b="b"/>
              <a:pathLst>
                <a:path w="16369488" h="5978718">
                  <a:moveTo>
                    <a:pt x="0" y="0"/>
                  </a:moveTo>
                  <a:lnTo>
                    <a:pt x="16369488" y="0"/>
                  </a:lnTo>
                  <a:lnTo>
                    <a:pt x="16369488" y="5978718"/>
                  </a:lnTo>
                  <a:lnTo>
                    <a:pt x="0" y="5978718"/>
                  </a:lnTo>
                  <a:close/>
                </a:path>
              </a:pathLst>
            </a:custGeom>
            <a:solidFill>
              <a:srgbClr val="FFFFFF">
                <a:alpha val="4392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166186" y="4960175"/>
            <a:ext cx="10141441" cy="452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48"/>
              </a:lnSpc>
            </a:pPr>
            <a:r>
              <a:rPr lang="en-US" sz="3591" b="1" spc="811">
                <a:solidFill>
                  <a:srgbClr val="125492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GO. PROCLAIM. PLANT. EQUIP.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0DDDD2-4CF7-0A61-0FED-9FDA9489020F}"/>
              </a:ext>
            </a:extLst>
          </p:cNvPr>
          <p:cNvSpPr/>
          <p:nvPr/>
        </p:nvSpPr>
        <p:spPr>
          <a:xfrm>
            <a:off x="8299193" y="6312027"/>
            <a:ext cx="8317245" cy="693462"/>
          </a:xfrm>
          <a:prstGeom prst="rect">
            <a:avLst/>
          </a:prstGeom>
          <a:solidFill>
            <a:srgbClr val="7A9AC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8370555" y="6431238"/>
            <a:ext cx="7937072" cy="455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794"/>
              </a:lnSpc>
              <a:spcBef>
                <a:spcPct val="0"/>
              </a:spcBef>
            </a:pPr>
            <a:r>
              <a:rPr lang="en-US" sz="2710" b="1" spc="27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GLOBAL MINISTRY OF THE AFLC </a:t>
            </a:r>
          </a:p>
        </p:txBody>
      </p:sp>
      <p:sp>
        <p:nvSpPr>
          <p:cNvPr id="7" name="Freeform 7"/>
          <p:cNvSpPr/>
          <p:nvPr/>
        </p:nvSpPr>
        <p:spPr>
          <a:xfrm>
            <a:off x="1779476" y="2613231"/>
            <a:ext cx="5997794" cy="3058634"/>
          </a:xfrm>
          <a:custGeom>
            <a:avLst/>
            <a:gdLst/>
            <a:ahLst/>
            <a:cxnLst/>
            <a:rect l="l" t="t" r="r" b="b"/>
            <a:pathLst>
              <a:path w="5997794" h="3058634">
                <a:moveTo>
                  <a:pt x="0" y="0"/>
                </a:moveTo>
                <a:lnTo>
                  <a:pt x="5997794" y="0"/>
                </a:lnTo>
                <a:lnTo>
                  <a:pt x="5997794" y="3058633"/>
                </a:lnTo>
                <a:lnTo>
                  <a:pt x="0" y="30586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71" b="-2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166186" y="3815026"/>
            <a:ext cx="10342338" cy="1086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14"/>
              </a:lnSpc>
            </a:pPr>
            <a:r>
              <a:rPr lang="en-US" sz="7827" b="1">
                <a:solidFill>
                  <a:srgbClr val="000000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AFLC World Missions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8795004"/>
            <a:ext cx="5398173" cy="936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4"/>
              </a:lnSpc>
            </a:pPr>
            <a:r>
              <a:rPr lang="en-US" sz="3200" spc="-64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aflcworldmissions.org</a:t>
            </a:r>
          </a:p>
          <a:p>
            <a:pPr algn="l">
              <a:lnSpc>
                <a:spcPts val="3744"/>
              </a:lnSpc>
            </a:pPr>
            <a:endParaRPr lang="en-US" sz="3200" spc="-64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99109" y="49740"/>
            <a:ext cx="15833661" cy="8122641"/>
          </a:xfrm>
          <a:custGeom>
            <a:avLst/>
            <a:gdLst/>
            <a:ahLst/>
            <a:cxnLst/>
            <a:rect l="l" t="t" r="r" b="b"/>
            <a:pathLst>
              <a:path w="15833661" h="8122641">
                <a:moveTo>
                  <a:pt x="0" y="0"/>
                </a:moveTo>
                <a:lnTo>
                  <a:pt x="15833662" y="0"/>
                </a:lnTo>
                <a:lnTo>
                  <a:pt x="15833662" y="8122640"/>
                </a:lnTo>
                <a:lnTo>
                  <a:pt x="0" y="81226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4847247"/>
            <a:ext cx="7978044" cy="7243114"/>
            <a:chOff x="0" y="0"/>
            <a:chExt cx="6350000" cy="57650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5766314"/>
            </a:xfrm>
            <a:custGeom>
              <a:avLst/>
              <a:gdLst/>
              <a:ahLst/>
              <a:cxnLst/>
              <a:rect l="l" t="t" r="r" b="b"/>
              <a:pathLst>
                <a:path w="6350000" h="5766314">
                  <a:moveTo>
                    <a:pt x="0" y="5406458"/>
                  </a:moveTo>
                  <a:lnTo>
                    <a:pt x="0" y="358586"/>
                  </a:lnTo>
                  <a:cubicBezTo>
                    <a:pt x="0" y="160268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60268"/>
                    <a:pt x="6350000" y="358586"/>
                  </a:cubicBezTo>
                  <a:lnTo>
                    <a:pt x="6350000" y="5407611"/>
                  </a:lnTo>
                  <a:cubicBezTo>
                    <a:pt x="6350000" y="5605929"/>
                    <a:pt x="6173470" y="5766314"/>
                    <a:pt x="5955030" y="5766314"/>
                  </a:cubicBezTo>
                  <a:lnTo>
                    <a:pt x="394970" y="5766314"/>
                  </a:lnTo>
                  <a:cubicBezTo>
                    <a:pt x="176530" y="5765044"/>
                    <a:pt x="0" y="5604776"/>
                    <a:pt x="0" y="5406458"/>
                  </a:cubicBezTo>
                  <a:close/>
                </a:path>
              </a:pathLst>
            </a:custGeom>
            <a:blipFill>
              <a:blip r:embed="rId3"/>
              <a:stretch>
                <a:fillRect l="-10538" r="-1053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90700" y="1636713"/>
            <a:ext cx="4683984" cy="5501817"/>
            <a:chOff x="0" y="0"/>
            <a:chExt cx="1980573" cy="232638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80573" cy="2326386"/>
            </a:xfrm>
            <a:custGeom>
              <a:avLst/>
              <a:gdLst/>
              <a:ahLst/>
              <a:cxnLst/>
              <a:rect l="l" t="t" r="r" b="b"/>
              <a:pathLst>
                <a:path w="1980573" h="2326386">
                  <a:moveTo>
                    <a:pt x="1856113" y="2326386"/>
                  </a:moveTo>
                  <a:lnTo>
                    <a:pt x="124460" y="2326386"/>
                  </a:lnTo>
                  <a:cubicBezTo>
                    <a:pt x="55880" y="2326386"/>
                    <a:pt x="0" y="2270506"/>
                    <a:pt x="0" y="220192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56113" y="0"/>
                  </a:lnTo>
                  <a:cubicBezTo>
                    <a:pt x="1924693" y="0"/>
                    <a:pt x="1980573" y="55880"/>
                    <a:pt x="1980573" y="124460"/>
                  </a:cubicBezTo>
                  <a:lnTo>
                    <a:pt x="1980573" y="2201926"/>
                  </a:lnTo>
                  <a:cubicBezTo>
                    <a:pt x="1980573" y="2270506"/>
                    <a:pt x="1924693" y="2326386"/>
                    <a:pt x="1856113" y="2326386"/>
                  </a:cubicBezTo>
                  <a:close/>
                </a:path>
              </a:pathLst>
            </a:custGeom>
            <a:solidFill>
              <a:srgbClr val="5B7BB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0242296" y="3946481"/>
            <a:ext cx="1222093" cy="1273014"/>
          </a:xfrm>
          <a:custGeom>
            <a:avLst/>
            <a:gdLst/>
            <a:ahLst/>
            <a:cxnLst/>
            <a:rect l="l" t="t" r="r" b="b"/>
            <a:pathLst>
              <a:path w="1222093" h="1273014">
                <a:moveTo>
                  <a:pt x="0" y="0"/>
                </a:moveTo>
                <a:lnTo>
                  <a:pt x="1222093" y="0"/>
                </a:lnTo>
                <a:lnTo>
                  <a:pt x="1222093" y="1273014"/>
                </a:lnTo>
                <a:lnTo>
                  <a:pt x="0" y="12730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457212" y="2135291"/>
            <a:ext cx="1222093" cy="1200707"/>
          </a:xfrm>
          <a:custGeom>
            <a:avLst/>
            <a:gdLst/>
            <a:ahLst/>
            <a:cxnLst/>
            <a:rect l="l" t="t" r="r" b="b"/>
            <a:pathLst>
              <a:path w="1222093" h="1200707">
                <a:moveTo>
                  <a:pt x="0" y="0"/>
                </a:moveTo>
                <a:lnTo>
                  <a:pt x="1222093" y="0"/>
                </a:lnTo>
                <a:lnTo>
                  <a:pt x="1222093" y="1200706"/>
                </a:lnTo>
                <a:lnTo>
                  <a:pt x="0" y="12007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164282" y="1724685"/>
            <a:ext cx="7095018" cy="1997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00"/>
              </a:lnSpc>
            </a:pPr>
            <a:r>
              <a:rPr lang="en-US" sz="8000" b="1">
                <a:solidFill>
                  <a:srgbClr val="141414"/>
                </a:solidFill>
                <a:latin typeface="Nunito Sans Heavy"/>
                <a:ea typeface="Nunito Sans Heavy"/>
                <a:cs typeface="Nunito Sans Heavy"/>
                <a:sym typeface="Nunito Sans Heavy"/>
              </a:rPr>
              <a:t>Our Mission </a:t>
            </a:r>
          </a:p>
          <a:p>
            <a:pPr algn="l">
              <a:lnSpc>
                <a:spcPts val="7600"/>
              </a:lnSpc>
            </a:pPr>
            <a:r>
              <a:rPr lang="en-US" sz="8000" b="1">
                <a:solidFill>
                  <a:srgbClr val="141414"/>
                </a:solidFill>
                <a:latin typeface="Nunito Sans Heavy"/>
                <a:ea typeface="Nunito Sans Heavy"/>
                <a:cs typeface="Nunito Sans Heavy"/>
                <a:sym typeface="Nunito Sans Heavy"/>
              </a:rPr>
              <a:t>&amp; Goals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457212" y="3536022"/>
            <a:ext cx="3534134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9"/>
              </a:lnSpc>
            </a:pPr>
            <a:r>
              <a:rPr lang="en-US" sz="3600" b="1">
                <a:solidFill>
                  <a:srgbClr val="FFFFFF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Mission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651033" y="4661510"/>
            <a:ext cx="3534134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9"/>
              </a:lnSpc>
            </a:pPr>
            <a:r>
              <a:rPr lang="en-US" sz="3600" b="1">
                <a:solidFill>
                  <a:srgbClr val="141414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Goals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42296" y="5268225"/>
            <a:ext cx="7472082" cy="331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774"/>
              </a:lnSpc>
              <a:buFont typeface="Arial"/>
              <a:buChar char="•"/>
            </a:pPr>
            <a:r>
              <a:rPr lang="en-US" sz="2499">
                <a:solidFill>
                  <a:srgbClr val="14141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Planting free and living Lutheran congregations</a:t>
            </a:r>
          </a:p>
          <a:p>
            <a:pPr marL="539749" lvl="1" indent="-269875" algn="l">
              <a:lnSpc>
                <a:spcPts val="3774"/>
              </a:lnSpc>
              <a:buFont typeface="Arial"/>
              <a:buChar char="•"/>
            </a:pPr>
            <a:r>
              <a:rPr lang="en-US" sz="2499">
                <a:solidFill>
                  <a:srgbClr val="14141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Reaching unreached people groups</a:t>
            </a:r>
          </a:p>
          <a:p>
            <a:pPr marL="539749" lvl="1" indent="-269875" algn="l">
              <a:lnSpc>
                <a:spcPts val="3774"/>
              </a:lnSpc>
              <a:buFont typeface="Arial"/>
              <a:buChar char="•"/>
            </a:pPr>
            <a:r>
              <a:rPr lang="en-US" sz="2499">
                <a:solidFill>
                  <a:srgbClr val="14141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Establishing Biblical training</a:t>
            </a:r>
          </a:p>
          <a:p>
            <a:pPr marL="539749" lvl="1" indent="-269875" algn="l">
              <a:lnSpc>
                <a:spcPts val="3774"/>
              </a:lnSpc>
              <a:buFont typeface="Arial"/>
              <a:buChar char="•"/>
            </a:pPr>
            <a:r>
              <a:rPr lang="en-US" sz="2499">
                <a:solidFill>
                  <a:srgbClr val="14141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Developing independent congregations</a:t>
            </a:r>
          </a:p>
          <a:p>
            <a:pPr marL="539749" lvl="1" indent="-269875" algn="l">
              <a:lnSpc>
                <a:spcPts val="3774"/>
              </a:lnSpc>
              <a:buFont typeface="Arial"/>
              <a:buChar char="•"/>
            </a:pPr>
            <a:r>
              <a:rPr lang="en-US" sz="2499">
                <a:solidFill>
                  <a:srgbClr val="14141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Serving those in need with compassion</a:t>
            </a:r>
          </a:p>
          <a:p>
            <a:pPr marL="539749" lvl="1" indent="-269875" algn="l">
              <a:lnSpc>
                <a:spcPts val="3774"/>
              </a:lnSpc>
              <a:buFont typeface="Arial"/>
              <a:buChar char="•"/>
            </a:pPr>
            <a:r>
              <a:rPr lang="en-US" sz="2499">
                <a:solidFill>
                  <a:srgbClr val="14141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Preparing future missionaries for service on the field</a:t>
            </a:r>
          </a:p>
          <a:p>
            <a:pPr algn="l">
              <a:lnSpc>
                <a:spcPts val="3774"/>
              </a:lnSpc>
            </a:pPr>
            <a:endParaRPr lang="en-US" sz="2499">
              <a:solidFill>
                <a:srgbClr val="141414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457212" y="4044385"/>
            <a:ext cx="3635265" cy="2494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41"/>
              </a:lnSpc>
            </a:pPr>
            <a:r>
              <a:rPr lang="en-US" sz="2212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We endeavor to </a:t>
            </a:r>
            <a:r>
              <a:rPr lang="en-US" sz="2212" b="1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go</a:t>
            </a:r>
            <a:r>
              <a:rPr lang="en-US" sz="2212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into all the world , </a:t>
            </a:r>
            <a:r>
              <a:rPr lang="en-US" sz="2212" b="1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proclaim</a:t>
            </a:r>
            <a:r>
              <a:rPr lang="en-US" sz="2212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the gospel message, </a:t>
            </a:r>
            <a:r>
              <a:rPr lang="en-US" sz="2212" b="1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plant</a:t>
            </a:r>
            <a:r>
              <a:rPr lang="en-US" sz="2212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gatherings of Christians, and </a:t>
            </a:r>
            <a:r>
              <a:rPr lang="en-US" sz="2212" b="1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equip</a:t>
            </a:r>
            <a:r>
              <a:rPr lang="en-US" sz="2212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these growing churches in the study of the Word of God.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91239" y="-2066260"/>
            <a:ext cx="12514659" cy="9515278"/>
          </a:xfrm>
          <a:custGeom>
            <a:avLst/>
            <a:gdLst/>
            <a:ahLst/>
            <a:cxnLst/>
            <a:rect l="l" t="t" r="r" b="b"/>
            <a:pathLst>
              <a:path w="12514659" h="9515278">
                <a:moveTo>
                  <a:pt x="0" y="0"/>
                </a:moveTo>
                <a:lnTo>
                  <a:pt x="12514659" y="0"/>
                </a:lnTo>
                <a:lnTo>
                  <a:pt x="12514659" y="9515277"/>
                </a:lnTo>
                <a:lnTo>
                  <a:pt x="0" y="9515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794165" y="3297033"/>
            <a:ext cx="2783098" cy="5961267"/>
            <a:chOff x="0" y="0"/>
            <a:chExt cx="829379" cy="17764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29379" cy="1776491"/>
            </a:xfrm>
            <a:custGeom>
              <a:avLst/>
              <a:gdLst/>
              <a:ahLst/>
              <a:cxnLst/>
              <a:rect l="l" t="t" r="r" b="b"/>
              <a:pathLst>
                <a:path w="829379" h="1776491">
                  <a:moveTo>
                    <a:pt x="704919" y="1776491"/>
                  </a:moveTo>
                  <a:lnTo>
                    <a:pt x="124460" y="1776491"/>
                  </a:lnTo>
                  <a:cubicBezTo>
                    <a:pt x="55880" y="1776491"/>
                    <a:pt x="0" y="1720611"/>
                    <a:pt x="0" y="165203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4919" y="0"/>
                  </a:lnTo>
                  <a:cubicBezTo>
                    <a:pt x="773499" y="0"/>
                    <a:pt x="829379" y="55880"/>
                    <a:pt x="829379" y="124460"/>
                  </a:cubicBezTo>
                  <a:lnTo>
                    <a:pt x="829379" y="1652031"/>
                  </a:lnTo>
                  <a:cubicBezTo>
                    <a:pt x="829379" y="1720611"/>
                    <a:pt x="773499" y="1776491"/>
                    <a:pt x="704919" y="1776491"/>
                  </a:cubicBezTo>
                  <a:close/>
                </a:path>
              </a:pathLst>
            </a:custGeom>
            <a:solidFill>
              <a:srgbClr val="7A9AC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710738" y="3297033"/>
            <a:ext cx="2783098" cy="5961267"/>
            <a:chOff x="0" y="0"/>
            <a:chExt cx="829379" cy="177649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29379" cy="1776491"/>
            </a:xfrm>
            <a:custGeom>
              <a:avLst/>
              <a:gdLst/>
              <a:ahLst/>
              <a:cxnLst/>
              <a:rect l="l" t="t" r="r" b="b"/>
              <a:pathLst>
                <a:path w="829379" h="1776491">
                  <a:moveTo>
                    <a:pt x="704919" y="1776491"/>
                  </a:moveTo>
                  <a:lnTo>
                    <a:pt x="124460" y="1776491"/>
                  </a:lnTo>
                  <a:cubicBezTo>
                    <a:pt x="55880" y="1776491"/>
                    <a:pt x="0" y="1720611"/>
                    <a:pt x="0" y="165203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4919" y="0"/>
                  </a:lnTo>
                  <a:cubicBezTo>
                    <a:pt x="773499" y="0"/>
                    <a:pt x="829379" y="55880"/>
                    <a:pt x="829379" y="124460"/>
                  </a:cubicBezTo>
                  <a:lnTo>
                    <a:pt x="829379" y="1652031"/>
                  </a:lnTo>
                  <a:cubicBezTo>
                    <a:pt x="829379" y="1720611"/>
                    <a:pt x="773499" y="1776491"/>
                    <a:pt x="704919" y="1776491"/>
                  </a:cubicBezTo>
                  <a:close/>
                </a:path>
              </a:pathLst>
            </a:custGeom>
            <a:solidFill>
              <a:srgbClr val="7A9AC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627310" y="3297033"/>
            <a:ext cx="2783098" cy="5961267"/>
            <a:chOff x="0" y="0"/>
            <a:chExt cx="829379" cy="177649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29379" cy="1776491"/>
            </a:xfrm>
            <a:custGeom>
              <a:avLst/>
              <a:gdLst/>
              <a:ahLst/>
              <a:cxnLst/>
              <a:rect l="l" t="t" r="r" b="b"/>
              <a:pathLst>
                <a:path w="829379" h="1776491">
                  <a:moveTo>
                    <a:pt x="704919" y="1776491"/>
                  </a:moveTo>
                  <a:lnTo>
                    <a:pt x="124460" y="1776491"/>
                  </a:lnTo>
                  <a:cubicBezTo>
                    <a:pt x="55880" y="1776491"/>
                    <a:pt x="0" y="1720611"/>
                    <a:pt x="0" y="165203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4919" y="0"/>
                  </a:lnTo>
                  <a:cubicBezTo>
                    <a:pt x="773499" y="0"/>
                    <a:pt x="829379" y="55880"/>
                    <a:pt x="829379" y="124460"/>
                  </a:cubicBezTo>
                  <a:lnTo>
                    <a:pt x="829379" y="1652031"/>
                  </a:lnTo>
                  <a:cubicBezTo>
                    <a:pt x="829379" y="1720611"/>
                    <a:pt x="773499" y="1776491"/>
                    <a:pt x="704919" y="1776491"/>
                  </a:cubicBezTo>
                  <a:close/>
                </a:path>
              </a:pathLst>
            </a:custGeom>
            <a:solidFill>
              <a:srgbClr val="7A9AC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877592" y="3297033"/>
            <a:ext cx="2783098" cy="5961267"/>
            <a:chOff x="0" y="0"/>
            <a:chExt cx="829379" cy="177649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29379" cy="1776491"/>
            </a:xfrm>
            <a:custGeom>
              <a:avLst/>
              <a:gdLst/>
              <a:ahLst/>
              <a:cxnLst/>
              <a:rect l="l" t="t" r="r" b="b"/>
              <a:pathLst>
                <a:path w="829379" h="1776491">
                  <a:moveTo>
                    <a:pt x="704919" y="1776491"/>
                  </a:moveTo>
                  <a:lnTo>
                    <a:pt x="124460" y="1776491"/>
                  </a:lnTo>
                  <a:cubicBezTo>
                    <a:pt x="55880" y="1776491"/>
                    <a:pt x="0" y="1720611"/>
                    <a:pt x="0" y="165203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04919" y="0"/>
                  </a:lnTo>
                  <a:cubicBezTo>
                    <a:pt x="773499" y="0"/>
                    <a:pt x="829379" y="55880"/>
                    <a:pt x="829379" y="124460"/>
                  </a:cubicBezTo>
                  <a:lnTo>
                    <a:pt x="829379" y="1652031"/>
                  </a:lnTo>
                  <a:cubicBezTo>
                    <a:pt x="829379" y="1720611"/>
                    <a:pt x="773499" y="1776491"/>
                    <a:pt x="704919" y="1776491"/>
                  </a:cubicBezTo>
                  <a:close/>
                </a:path>
              </a:pathLst>
            </a:custGeom>
            <a:solidFill>
              <a:srgbClr val="7A9AC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481915" y="5437507"/>
            <a:ext cx="1574451" cy="670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2"/>
              </a:lnSpc>
            </a:pPr>
            <a:r>
              <a:rPr lang="en-US" sz="4540" b="1">
                <a:solidFill>
                  <a:srgbClr val="FFFFFF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Brazil</a:t>
            </a:r>
          </a:p>
        </p:txBody>
      </p:sp>
      <p:sp>
        <p:nvSpPr>
          <p:cNvPr id="12" name="Freeform 12"/>
          <p:cNvSpPr/>
          <p:nvPr/>
        </p:nvSpPr>
        <p:spPr>
          <a:xfrm>
            <a:off x="1915962" y="2520453"/>
            <a:ext cx="2706357" cy="2949708"/>
          </a:xfrm>
          <a:custGeom>
            <a:avLst/>
            <a:gdLst/>
            <a:ahLst/>
            <a:cxnLst/>
            <a:rect l="l" t="t" r="r" b="b"/>
            <a:pathLst>
              <a:path w="2706357" h="2949708">
                <a:moveTo>
                  <a:pt x="0" y="0"/>
                </a:moveTo>
                <a:lnTo>
                  <a:pt x="2706357" y="0"/>
                </a:lnTo>
                <a:lnTo>
                  <a:pt x="2706357" y="2949708"/>
                </a:lnTo>
                <a:lnTo>
                  <a:pt x="0" y="29497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5896725" y="2618199"/>
            <a:ext cx="2577976" cy="2809783"/>
          </a:xfrm>
          <a:custGeom>
            <a:avLst/>
            <a:gdLst/>
            <a:ahLst/>
            <a:cxnLst/>
            <a:rect l="l" t="t" r="r" b="b"/>
            <a:pathLst>
              <a:path w="2577976" h="2809783">
                <a:moveTo>
                  <a:pt x="0" y="0"/>
                </a:moveTo>
                <a:lnTo>
                  <a:pt x="2577977" y="0"/>
                </a:lnTo>
                <a:lnTo>
                  <a:pt x="2577977" y="2809783"/>
                </a:lnTo>
                <a:lnTo>
                  <a:pt x="0" y="28097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710737" y="2458077"/>
            <a:ext cx="2763587" cy="3012084"/>
          </a:xfrm>
          <a:custGeom>
            <a:avLst/>
            <a:gdLst/>
            <a:ahLst/>
            <a:cxnLst/>
            <a:rect l="l" t="t" r="r" b="b"/>
            <a:pathLst>
              <a:path w="2763587" h="3012084">
                <a:moveTo>
                  <a:pt x="0" y="0"/>
                </a:moveTo>
                <a:lnTo>
                  <a:pt x="2763587" y="0"/>
                </a:lnTo>
                <a:lnTo>
                  <a:pt x="2763587" y="3012084"/>
                </a:lnTo>
                <a:lnTo>
                  <a:pt x="0" y="30120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3627310" y="2458077"/>
            <a:ext cx="2763587" cy="3012084"/>
          </a:xfrm>
          <a:custGeom>
            <a:avLst/>
            <a:gdLst/>
            <a:ahLst/>
            <a:cxnLst/>
            <a:rect l="l" t="t" r="r" b="b"/>
            <a:pathLst>
              <a:path w="2763587" h="3012084">
                <a:moveTo>
                  <a:pt x="0" y="0"/>
                </a:moveTo>
                <a:lnTo>
                  <a:pt x="2763587" y="0"/>
                </a:lnTo>
                <a:lnTo>
                  <a:pt x="2763587" y="3012084"/>
                </a:lnTo>
                <a:lnTo>
                  <a:pt x="0" y="30120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5865133" y="5479686"/>
            <a:ext cx="2641161" cy="670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2"/>
              </a:lnSpc>
            </a:pPr>
            <a:r>
              <a:rPr lang="en-US" sz="4540" b="1">
                <a:solidFill>
                  <a:srgbClr val="FFFFFF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Paraguay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037294" y="5479686"/>
            <a:ext cx="1943621" cy="670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2"/>
              </a:lnSpc>
            </a:pPr>
            <a:r>
              <a:rPr lang="en-US" sz="4540" b="1">
                <a:solidFill>
                  <a:srgbClr val="FFFFFF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Mexico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028095" y="5479686"/>
            <a:ext cx="2128872" cy="670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2"/>
              </a:lnSpc>
            </a:pPr>
            <a:r>
              <a:rPr lang="en-US" sz="4540" b="1">
                <a:solidFill>
                  <a:srgbClr val="FFFFFF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Uganda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146631" y="6196863"/>
            <a:ext cx="2245019" cy="2585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88" lvl="1" indent="-226694" algn="l">
              <a:lnSpc>
                <a:spcPts val="2939"/>
              </a:lnSpc>
              <a:buFont typeface="Arial"/>
              <a:buChar char="•"/>
            </a:pPr>
            <a:r>
              <a:rPr lang="en-US" sz="20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Jonathan &amp; Tamba Abel</a:t>
            </a:r>
          </a:p>
          <a:p>
            <a:pPr marL="453388" lvl="1" indent="-226694" algn="l">
              <a:lnSpc>
                <a:spcPts val="2939"/>
              </a:lnSpc>
              <a:buFont typeface="Arial"/>
              <a:buChar char="•"/>
            </a:pPr>
            <a:r>
              <a:rPr lang="en-US" sz="20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John &amp; Hannah Lee</a:t>
            </a:r>
          </a:p>
          <a:p>
            <a:pPr marL="453388" lvl="1" indent="-226694" algn="l">
              <a:lnSpc>
                <a:spcPts val="2939"/>
              </a:lnSpc>
              <a:buFont typeface="Arial"/>
              <a:buChar char="•"/>
            </a:pPr>
            <a:r>
              <a:rPr lang="en-US" sz="20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Paul &amp; Becky Abel </a:t>
            </a:r>
          </a:p>
          <a:p>
            <a:pPr marL="453388" lvl="1" indent="-226694" algn="l">
              <a:lnSpc>
                <a:spcPts val="2939"/>
              </a:lnSpc>
              <a:buFont typeface="Arial"/>
              <a:buChar char="•"/>
            </a:pPr>
            <a:r>
              <a:rPr lang="en-US" sz="20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Jonni Sliver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037241" y="6196863"/>
            <a:ext cx="2282846" cy="1470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88" lvl="1" indent="-226694" algn="l">
              <a:lnSpc>
                <a:spcPts val="2939"/>
              </a:lnSpc>
              <a:buFont typeface="Arial"/>
              <a:buChar char="•"/>
            </a:pPr>
            <a:r>
              <a:rPr lang="en-US" sz="20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Matthew &amp; Ednay Abel</a:t>
            </a:r>
          </a:p>
          <a:p>
            <a:pPr marL="453388" lvl="1" indent="-226694" algn="l">
              <a:lnSpc>
                <a:spcPts val="2939"/>
              </a:lnSpc>
              <a:buFont typeface="Arial"/>
              <a:buChar char="•"/>
            </a:pPr>
            <a:r>
              <a:rPr lang="en-US" sz="20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Zachariah &amp; Carey Ritland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860970" y="6196863"/>
            <a:ext cx="2296268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88" lvl="1" indent="-226694" algn="l">
              <a:lnSpc>
                <a:spcPts val="2939"/>
              </a:lnSpc>
              <a:buFont typeface="Arial"/>
              <a:buChar char="•"/>
            </a:pPr>
            <a:r>
              <a:rPr lang="en-US" sz="20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Todd &amp; Barb Schierkolk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951372" y="6196863"/>
            <a:ext cx="2282318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3388" lvl="1" indent="-226694" algn="just">
              <a:lnSpc>
                <a:spcPts val="2939"/>
              </a:lnSpc>
              <a:buFont typeface="Arial"/>
              <a:buChar char="•"/>
            </a:pPr>
            <a:r>
              <a:rPr lang="en-US" sz="20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Michael Rokenbrodt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5231180" y="670244"/>
            <a:ext cx="9018219" cy="1474763"/>
            <a:chOff x="0" y="-161925"/>
            <a:chExt cx="10434184" cy="1966350"/>
          </a:xfrm>
        </p:grpSpPr>
        <p:sp>
          <p:nvSpPr>
            <p:cNvPr id="24" name="TextBox 24"/>
            <p:cNvSpPr txBox="1"/>
            <p:nvPr/>
          </p:nvSpPr>
          <p:spPr>
            <a:xfrm>
              <a:off x="0" y="180975"/>
              <a:ext cx="4655376" cy="14403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600"/>
                </a:lnSpc>
              </a:pPr>
              <a:r>
                <a:rPr lang="en-US" sz="8000" b="1">
                  <a:solidFill>
                    <a:srgbClr val="141414"/>
                  </a:solidFill>
                  <a:latin typeface="Nunito Sans Heavy"/>
                  <a:ea typeface="Nunito Sans Heavy"/>
                  <a:cs typeface="Nunito Sans Heavy"/>
                  <a:sym typeface="Nunito Sans Heavy"/>
                </a:rPr>
                <a:t>AFLC 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2411235" y="-161925"/>
              <a:ext cx="8022949" cy="19663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453"/>
                </a:lnSpc>
                <a:spcBef>
                  <a:spcPct val="0"/>
                </a:spcBef>
              </a:pPr>
              <a:r>
                <a:rPr lang="en-US" sz="8181" dirty="0">
                  <a:solidFill>
                    <a:srgbClr val="000000"/>
                  </a:solidFill>
                  <a:latin typeface="Brittany"/>
                  <a:ea typeface="Brittany"/>
                  <a:cs typeface="Brittany"/>
                  <a:sym typeface="Brittany"/>
                </a:rPr>
                <a:t>Missionaries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830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1546226"/>
            <a:ext cx="16230600" cy="7932706"/>
          </a:xfrm>
          <a:custGeom>
            <a:avLst/>
            <a:gdLst/>
            <a:ahLst/>
            <a:cxnLst/>
            <a:rect l="l" t="t" r="r" b="b"/>
            <a:pathLst>
              <a:path w="16230600" h="7932706">
                <a:moveTo>
                  <a:pt x="0" y="0"/>
                </a:moveTo>
                <a:lnTo>
                  <a:pt x="16230600" y="0"/>
                </a:lnTo>
                <a:lnTo>
                  <a:pt x="16230600" y="7932706"/>
                </a:lnTo>
                <a:lnTo>
                  <a:pt x="0" y="79327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424898" y="5969530"/>
            <a:ext cx="819663" cy="1168859"/>
          </a:xfrm>
          <a:custGeom>
            <a:avLst/>
            <a:gdLst/>
            <a:ahLst/>
            <a:cxnLst/>
            <a:rect l="l" t="t" r="r" b="b"/>
            <a:pathLst>
              <a:path w="819663" h="1168859">
                <a:moveTo>
                  <a:pt x="0" y="0"/>
                </a:moveTo>
                <a:lnTo>
                  <a:pt x="819663" y="0"/>
                </a:lnTo>
                <a:lnTo>
                  <a:pt x="819663" y="1168859"/>
                </a:lnTo>
                <a:lnTo>
                  <a:pt x="0" y="11688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3680730" y="4587400"/>
            <a:ext cx="752433" cy="1073627"/>
          </a:xfrm>
          <a:custGeom>
            <a:avLst/>
            <a:gdLst/>
            <a:ahLst/>
            <a:cxnLst/>
            <a:rect l="l" t="t" r="r" b="b"/>
            <a:pathLst>
              <a:path w="752433" h="1073627">
                <a:moveTo>
                  <a:pt x="0" y="0"/>
                </a:moveTo>
                <a:lnTo>
                  <a:pt x="752433" y="0"/>
                </a:lnTo>
                <a:lnTo>
                  <a:pt x="752433" y="1073626"/>
                </a:lnTo>
                <a:lnTo>
                  <a:pt x="0" y="10736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704192" y="5661026"/>
            <a:ext cx="690976" cy="985935"/>
          </a:xfrm>
          <a:custGeom>
            <a:avLst/>
            <a:gdLst/>
            <a:ahLst/>
            <a:cxnLst/>
            <a:rect l="l" t="t" r="r" b="b"/>
            <a:pathLst>
              <a:path w="690976" h="985935">
                <a:moveTo>
                  <a:pt x="0" y="0"/>
                </a:moveTo>
                <a:lnTo>
                  <a:pt x="690976" y="0"/>
                </a:lnTo>
                <a:lnTo>
                  <a:pt x="690976" y="985935"/>
                </a:lnTo>
                <a:lnTo>
                  <a:pt x="0" y="9859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8661876" y="3276282"/>
            <a:ext cx="803555" cy="1146571"/>
            <a:chOff x="0" y="0"/>
            <a:chExt cx="1071407" cy="152876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71407" cy="1528761"/>
            </a:xfrm>
            <a:custGeom>
              <a:avLst/>
              <a:gdLst/>
              <a:ahLst/>
              <a:cxnLst/>
              <a:rect l="l" t="t" r="r" b="b"/>
              <a:pathLst>
                <a:path w="1071407" h="1528761">
                  <a:moveTo>
                    <a:pt x="0" y="0"/>
                  </a:moveTo>
                  <a:lnTo>
                    <a:pt x="1071407" y="0"/>
                  </a:lnTo>
                  <a:lnTo>
                    <a:pt x="1071407" y="1528761"/>
                  </a:lnTo>
                  <a:lnTo>
                    <a:pt x="0" y="1528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162130" y="181704"/>
              <a:ext cx="747146" cy="747146"/>
            </a:xfrm>
            <a:custGeom>
              <a:avLst/>
              <a:gdLst/>
              <a:ahLst/>
              <a:cxnLst/>
              <a:rect l="l" t="t" r="r" b="b"/>
              <a:pathLst>
                <a:path w="747146" h="747146">
                  <a:moveTo>
                    <a:pt x="0" y="0"/>
                  </a:moveTo>
                  <a:lnTo>
                    <a:pt x="747147" y="0"/>
                  </a:lnTo>
                  <a:lnTo>
                    <a:pt x="747147" y="747146"/>
                  </a:lnTo>
                  <a:lnTo>
                    <a:pt x="0" y="747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 w="95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605723" y="6646961"/>
            <a:ext cx="753997" cy="1075858"/>
            <a:chOff x="0" y="0"/>
            <a:chExt cx="1005329" cy="143447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05329" cy="1434477"/>
            </a:xfrm>
            <a:custGeom>
              <a:avLst/>
              <a:gdLst/>
              <a:ahLst/>
              <a:cxnLst/>
              <a:rect l="l" t="t" r="r" b="b"/>
              <a:pathLst>
                <a:path w="1005329" h="1434477">
                  <a:moveTo>
                    <a:pt x="0" y="0"/>
                  </a:moveTo>
                  <a:lnTo>
                    <a:pt x="1005329" y="0"/>
                  </a:lnTo>
                  <a:lnTo>
                    <a:pt x="1005329" y="1434477"/>
                  </a:lnTo>
                  <a:lnTo>
                    <a:pt x="0" y="14344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63873" y="179997"/>
              <a:ext cx="694017" cy="694017"/>
            </a:xfrm>
            <a:custGeom>
              <a:avLst/>
              <a:gdLst/>
              <a:ahLst/>
              <a:cxnLst/>
              <a:rect l="l" t="t" r="r" b="b"/>
              <a:pathLst>
                <a:path w="694017" h="694017">
                  <a:moveTo>
                    <a:pt x="0" y="0"/>
                  </a:moveTo>
                  <a:lnTo>
                    <a:pt x="694018" y="0"/>
                  </a:lnTo>
                  <a:lnTo>
                    <a:pt x="694018" y="694017"/>
                  </a:lnTo>
                  <a:lnTo>
                    <a:pt x="0" y="6940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  <a:ln w="95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884196" y="4587400"/>
            <a:ext cx="773610" cy="1103843"/>
            <a:chOff x="0" y="0"/>
            <a:chExt cx="1031480" cy="147179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031480" cy="1471791"/>
            </a:xfrm>
            <a:custGeom>
              <a:avLst/>
              <a:gdLst/>
              <a:ahLst/>
              <a:cxnLst/>
              <a:rect l="l" t="t" r="r" b="b"/>
              <a:pathLst>
                <a:path w="1031480" h="1471791">
                  <a:moveTo>
                    <a:pt x="0" y="0"/>
                  </a:moveTo>
                  <a:lnTo>
                    <a:pt x="1031480" y="0"/>
                  </a:lnTo>
                  <a:lnTo>
                    <a:pt x="1031480" y="1471791"/>
                  </a:lnTo>
                  <a:lnTo>
                    <a:pt x="0" y="14717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57079" y="192481"/>
              <a:ext cx="717323" cy="708356"/>
            </a:xfrm>
            <a:custGeom>
              <a:avLst/>
              <a:gdLst/>
              <a:ahLst/>
              <a:cxnLst/>
              <a:rect l="l" t="t" r="r" b="b"/>
              <a:pathLst>
                <a:path w="717323" h="708356">
                  <a:moveTo>
                    <a:pt x="0" y="0"/>
                  </a:moveTo>
                  <a:lnTo>
                    <a:pt x="717323" y="0"/>
                  </a:lnTo>
                  <a:lnTo>
                    <a:pt x="717323" y="708356"/>
                  </a:lnTo>
                  <a:lnTo>
                    <a:pt x="0" y="7083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  <a:ln w="95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436981" y="1333500"/>
            <a:ext cx="15946019" cy="1224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9017"/>
              </a:lnSpc>
            </a:pPr>
            <a:r>
              <a:rPr lang="en-US" sz="9492" dirty="0">
                <a:solidFill>
                  <a:srgbClr val="141414"/>
                </a:solidFill>
                <a:latin typeface="Brittany"/>
                <a:ea typeface="Brittany"/>
                <a:cs typeface="Brittany"/>
                <a:sym typeface="Brittany"/>
              </a:rPr>
              <a:t>Around The World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433163" y="5240626"/>
            <a:ext cx="1926556" cy="430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41"/>
              </a:lnSpc>
            </a:pPr>
            <a:r>
              <a:rPr lang="en-US" sz="2941" b="1">
                <a:solidFill>
                  <a:srgbClr val="141414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MEXICO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237299" y="6656486"/>
            <a:ext cx="1424576" cy="430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41"/>
              </a:lnSpc>
            </a:pPr>
            <a:r>
              <a:rPr lang="en-US" sz="2941" b="1">
                <a:solidFill>
                  <a:srgbClr val="141414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BRAZIL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359719" y="7302419"/>
            <a:ext cx="2302156" cy="430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41"/>
              </a:lnSpc>
            </a:pPr>
            <a:r>
              <a:rPr lang="en-US" sz="2941" b="1">
                <a:solidFill>
                  <a:srgbClr val="141414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PARAGUAY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465431" y="4002453"/>
            <a:ext cx="2805570" cy="430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41"/>
              </a:lnSpc>
            </a:pPr>
            <a:r>
              <a:rPr lang="en-US" sz="2941" b="1">
                <a:solidFill>
                  <a:srgbClr val="141414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SWITERLAND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657806" y="5240626"/>
            <a:ext cx="2805570" cy="430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41"/>
              </a:lnSpc>
            </a:pPr>
            <a:r>
              <a:rPr lang="en-US" sz="2941" b="1">
                <a:solidFill>
                  <a:srgbClr val="141414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INDIA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395168" y="6226561"/>
            <a:ext cx="2805570" cy="430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41"/>
              </a:lnSpc>
            </a:pPr>
            <a:r>
              <a:rPr lang="en-US" sz="2941" b="1">
                <a:solidFill>
                  <a:srgbClr val="141414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UGANDA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978708" y="1190625"/>
            <a:ext cx="14872311" cy="873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60"/>
              </a:lnSpc>
            </a:pPr>
            <a:r>
              <a:rPr lang="en-US" sz="6800" b="1">
                <a:solidFill>
                  <a:srgbClr val="141414"/>
                </a:solidFill>
                <a:latin typeface="Nunito Sans Heavy"/>
                <a:ea typeface="Nunito Sans Heavy"/>
                <a:cs typeface="Nunito Sans Heavy"/>
                <a:sym typeface="Nunito Sans Heavy"/>
              </a:rPr>
              <a:t>AFLC Fields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844984"/>
            <a:ext cx="18288000" cy="4442016"/>
            <a:chOff x="0" y="0"/>
            <a:chExt cx="4816593" cy="11699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169914"/>
            </a:xfrm>
            <a:custGeom>
              <a:avLst/>
              <a:gdLst/>
              <a:ahLst/>
              <a:cxnLst/>
              <a:rect l="l" t="t" r="r" b="b"/>
              <a:pathLst>
                <a:path w="4816592" h="1169914">
                  <a:moveTo>
                    <a:pt x="0" y="0"/>
                  </a:moveTo>
                  <a:lnTo>
                    <a:pt x="4816592" y="0"/>
                  </a:lnTo>
                  <a:lnTo>
                    <a:pt x="4816592" y="1169914"/>
                  </a:lnTo>
                  <a:lnTo>
                    <a:pt x="0" y="1169914"/>
                  </a:lnTo>
                  <a:close/>
                </a:path>
              </a:pathLst>
            </a:custGeom>
            <a:solidFill>
              <a:srgbClr val="7A9ACB">
                <a:alpha val="65882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816593" cy="12365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2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65784" y="2762173"/>
            <a:ext cx="2827012" cy="4240518"/>
            <a:chOff x="0" y="0"/>
            <a:chExt cx="6350000" cy="9525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"/>
              <a:stretch>
                <a:fillRect l="-129987" r="-137180" b="-1015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353453" y="4610472"/>
            <a:ext cx="2817307" cy="4225961"/>
            <a:chOff x="0" y="0"/>
            <a:chExt cx="6350000" cy="9525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3">
                <a:alphaModFix amt="93000"/>
              </a:blip>
              <a:stretch>
                <a:fillRect l="-85499" r="-4821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729571" y="2762173"/>
            <a:ext cx="2827012" cy="4240518"/>
            <a:chOff x="0" y="0"/>
            <a:chExt cx="6350000" cy="9525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4"/>
              <a:stretch>
                <a:fillRect l="-35968" r="-8944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1117240" y="4589620"/>
            <a:ext cx="2817307" cy="4225961"/>
            <a:chOff x="0" y="0"/>
            <a:chExt cx="6350000" cy="9525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5"/>
              <a:stretch>
                <a:fillRect l="-62704" r="-6270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495204" y="2741321"/>
            <a:ext cx="2827012" cy="4240518"/>
            <a:chOff x="0" y="0"/>
            <a:chExt cx="6350000" cy="9525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6"/>
              <a:stretch>
                <a:fillRect t="-33487" r="-218553" b="-2578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28700" y="961129"/>
            <a:ext cx="8004382" cy="1035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00"/>
              </a:lnSpc>
            </a:pPr>
            <a:r>
              <a:rPr lang="en-US" sz="8000" b="1">
                <a:solidFill>
                  <a:srgbClr val="141414"/>
                </a:solidFill>
                <a:latin typeface="Nunito Sans Heavy"/>
                <a:ea typeface="Nunito Sans Heavy"/>
                <a:cs typeface="Nunito Sans Heavy"/>
                <a:sym typeface="Nunito Sans Heavy"/>
              </a:rPr>
              <a:t>Special Projects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65784" y="7391083"/>
            <a:ext cx="2827012" cy="393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9"/>
              </a:lnSpc>
            </a:pPr>
            <a:r>
              <a:rPr lang="en-US" sz="2720" b="1">
                <a:solidFill>
                  <a:srgbClr val="141414"/>
                </a:solidFill>
                <a:latin typeface="Nunito Sans Heavy"/>
                <a:ea typeface="Nunito Sans Heavy"/>
                <a:cs typeface="Nunito Sans Heavy"/>
                <a:sym typeface="Nunito Sans Heavy"/>
              </a:rPr>
              <a:t>India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353453" y="2802075"/>
            <a:ext cx="2817307" cy="392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8"/>
              </a:lnSpc>
            </a:pPr>
            <a:r>
              <a:rPr lang="en-US" sz="2710" b="1">
                <a:solidFill>
                  <a:srgbClr val="141414"/>
                </a:solidFill>
                <a:latin typeface="Nunito Sans Heavy"/>
                <a:ea typeface="Nunito Sans Heavy"/>
                <a:cs typeface="Nunito Sans Heavy"/>
                <a:sym typeface="Nunito Sans Heavy"/>
              </a:rPr>
              <a:t>Uganda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729571" y="7391083"/>
            <a:ext cx="2827012" cy="393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9"/>
              </a:lnSpc>
            </a:pPr>
            <a:r>
              <a:rPr lang="en-US" sz="2720" b="1">
                <a:solidFill>
                  <a:srgbClr val="141414"/>
                </a:solidFill>
                <a:latin typeface="Nunito Sans Heavy"/>
                <a:ea typeface="Nunito Sans Heavy"/>
                <a:cs typeface="Nunito Sans Heavy"/>
                <a:sym typeface="Nunito Sans Heavy"/>
              </a:rPr>
              <a:t>Brazil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58519" y="7804786"/>
            <a:ext cx="2441541" cy="1183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1"/>
              </a:lnSpc>
            </a:pPr>
            <a:r>
              <a:rPr lang="en-US" sz="2113">
                <a:solidFill>
                  <a:srgbClr val="14141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Bibles, Pastor Housing, Theological training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734084" y="7804786"/>
            <a:ext cx="2822500" cy="1183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1"/>
              </a:lnSpc>
            </a:pPr>
            <a:r>
              <a:rPr lang="en-US" sz="2113">
                <a:solidFill>
                  <a:srgbClr val="14141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DRELL, SETELL, ARCA van, Follow them Home, Building projects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117240" y="2781223"/>
            <a:ext cx="2817307" cy="392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8"/>
              </a:lnSpc>
            </a:pPr>
            <a:r>
              <a:rPr lang="en-US" sz="2710" b="1">
                <a:solidFill>
                  <a:srgbClr val="141414"/>
                </a:solidFill>
                <a:latin typeface="Nunito Sans Heavy"/>
                <a:ea typeface="Nunito Sans Heavy"/>
                <a:cs typeface="Nunito Sans Heavy"/>
                <a:sym typeface="Nunito Sans Heavy"/>
              </a:rPr>
              <a:t>Paraguay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189501" y="3276231"/>
            <a:ext cx="2672786" cy="783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81"/>
              </a:lnSpc>
            </a:pPr>
            <a:r>
              <a:rPr lang="en-US" sz="2107">
                <a:solidFill>
                  <a:srgbClr val="14141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Pantry for the Poor, Church library, Pavilion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495204" y="7370231"/>
            <a:ext cx="2827012" cy="393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19"/>
              </a:lnSpc>
            </a:pPr>
            <a:r>
              <a:rPr lang="en-US" sz="2720" b="1">
                <a:solidFill>
                  <a:srgbClr val="141414"/>
                </a:solidFill>
                <a:latin typeface="Nunito Sans Heavy"/>
                <a:ea typeface="Nunito Sans Heavy"/>
                <a:cs typeface="Nunito Sans Heavy"/>
                <a:sym typeface="Nunito Sans Heavy"/>
              </a:rPr>
              <a:t>Mexico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687022" y="7804786"/>
            <a:ext cx="2463488" cy="1183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1"/>
              </a:lnSpc>
            </a:pPr>
            <a:r>
              <a:rPr lang="en-US" sz="2113">
                <a:solidFill>
                  <a:srgbClr val="14141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Building projects, Christmas gifts, Bibles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612288" y="3276231"/>
            <a:ext cx="2297791" cy="783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1"/>
              </a:lnSpc>
            </a:pPr>
            <a:r>
              <a:rPr lang="en-US" sz="2113">
                <a:solidFill>
                  <a:srgbClr val="141414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Ambassador Institute Workshops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9336364" y="-3404857"/>
            <a:ext cx="4598184" cy="5401036"/>
            <a:chOff x="0" y="0"/>
            <a:chExt cx="1980573" cy="2326386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980573" cy="2326386"/>
            </a:xfrm>
            <a:custGeom>
              <a:avLst/>
              <a:gdLst/>
              <a:ahLst/>
              <a:cxnLst/>
              <a:rect l="l" t="t" r="r" b="b"/>
              <a:pathLst>
                <a:path w="1980573" h="2326386">
                  <a:moveTo>
                    <a:pt x="1856113" y="2326386"/>
                  </a:moveTo>
                  <a:lnTo>
                    <a:pt x="124460" y="2326386"/>
                  </a:lnTo>
                  <a:cubicBezTo>
                    <a:pt x="55880" y="2326386"/>
                    <a:pt x="0" y="2270506"/>
                    <a:pt x="0" y="220192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56113" y="0"/>
                  </a:lnTo>
                  <a:cubicBezTo>
                    <a:pt x="1924693" y="0"/>
                    <a:pt x="1980573" y="55880"/>
                    <a:pt x="1980573" y="124460"/>
                  </a:cubicBezTo>
                  <a:lnTo>
                    <a:pt x="1980573" y="2201926"/>
                  </a:lnTo>
                  <a:cubicBezTo>
                    <a:pt x="1980573" y="2270506"/>
                    <a:pt x="1924693" y="2326386"/>
                    <a:pt x="1856113" y="2326386"/>
                  </a:cubicBezTo>
                  <a:close/>
                </a:path>
              </a:pathLst>
            </a:custGeom>
            <a:solidFill>
              <a:srgbClr val="CCDBF3">
                <a:alpha val="44706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7033846"/>
          </a:xfrm>
          <a:custGeom>
            <a:avLst/>
            <a:gdLst/>
            <a:ahLst/>
            <a:cxnLst/>
            <a:rect l="l" t="t" r="r" b="b"/>
            <a:pathLst>
              <a:path w="18288000" h="7033846">
                <a:moveTo>
                  <a:pt x="0" y="0"/>
                </a:moveTo>
                <a:lnTo>
                  <a:pt x="18288000" y="0"/>
                </a:lnTo>
                <a:lnTo>
                  <a:pt x="18288000" y="7033846"/>
                </a:lnTo>
                <a:lnTo>
                  <a:pt x="0" y="70338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</a:blip>
            <a:stretch>
              <a:fillRect t="-50463" b="-4429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202223" y="6146025"/>
            <a:ext cx="18692446" cy="4140975"/>
            <a:chOff x="0" y="0"/>
            <a:chExt cx="7903905" cy="17509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903905" cy="1750968"/>
            </a:xfrm>
            <a:custGeom>
              <a:avLst/>
              <a:gdLst/>
              <a:ahLst/>
              <a:cxnLst/>
              <a:rect l="l" t="t" r="r" b="b"/>
              <a:pathLst>
                <a:path w="7903905" h="1750968">
                  <a:moveTo>
                    <a:pt x="7779445" y="1750968"/>
                  </a:moveTo>
                  <a:lnTo>
                    <a:pt x="124460" y="1750968"/>
                  </a:lnTo>
                  <a:cubicBezTo>
                    <a:pt x="55880" y="1750968"/>
                    <a:pt x="0" y="1695088"/>
                    <a:pt x="0" y="16265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79445" y="0"/>
                  </a:lnTo>
                  <a:cubicBezTo>
                    <a:pt x="7848025" y="0"/>
                    <a:pt x="7903905" y="55880"/>
                    <a:pt x="7903905" y="124460"/>
                  </a:cubicBezTo>
                  <a:lnTo>
                    <a:pt x="7903905" y="1626508"/>
                  </a:lnTo>
                  <a:cubicBezTo>
                    <a:pt x="7903905" y="1695088"/>
                    <a:pt x="7848025" y="1750968"/>
                    <a:pt x="7779445" y="1750968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5411" y="4809392"/>
            <a:ext cx="5005992" cy="4448908"/>
            <a:chOff x="0" y="0"/>
            <a:chExt cx="2153544" cy="19138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53544" cy="1913890"/>
            </a:xfrm>
            <a:custGeom>
              <a:avLst/>
              <a:gdLst/>
              <a:ahLst/>
              <a:cxnLst/>
              <a:rect l="l" t="t" r="r" b="b"/>
              <a:pathLst>
                <a:path w="2153544" h="1913890">
                  <a:moveTo>
                    <a:pt x="2029084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29084" y="0"/>
                  </a:lnTo>
                  <a:cubicBezTo>
                    <a:pt x="2097664" y="0"/>
                    <a:pt x="2153544" y="55880"/>
                    <a:pt x="2153544" y="124460"/>
                  </a:cubicBezTo>
                  <a:lnTo>
                    <a:pt x="2153544" y="1789430"/>
                  </a:lnTo>
                  <a:cubicBezTo>
                    <a:pt x="2153544" y="1858010"/>
                    <a:pt x="2097664" y="1913890"/>
                    <a:pt x="2029084" y="1913890"/>
                  </a:cubicBezTo>
                  <a:close/>
                </a:path>
              </a:pathLst>
            </a:custGeom>
            <a:solidFill>
              <a:srgbClr val="7A9AC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250019" y="4809392"/>
            <a:ext cx="5005992" cy="4448908"/>
            <a:chOff x="0" y="0"/>
            <a:chExt cx="2153544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53544" cy="1913890"/>
            </a:xfrm>
            <a:custGeom>
              <a:avLst/>
              <a:gdLst/>
              <a:ahLst/>
              <a:cxnLst/>
              <a:rect l="l" t="t" r="r" b="b"/>
              <a:pathLst>
                <a:path w="2153544" h="1913890">
                  <a:moveTo>
                    <a:pt x="2029084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29084" y="0"/>
                  </a:lnTo>
                  <a:cubicBezTo>
                    <a:pt x="2097664" y="0"/>
                    <a:pt x="2153544" y="55880"/>
                    <a:pt x="2153544" y="124460"/>
                  </a:cubicBezTo>
                  <a:lnTo>
                    <a:pt x="2153544" y="1789430"/>
                  </a:lnTo>
                  <a:cubicBezTo>
                    <a:pt x="2153544" y="1858010"/>
                    <a:pt x="2097664" y="1913890"/>
                    <a:pt x="2029084" y="1913890"/>
                  </a:cubicBezTo>
                  <a:close/>
                </a:path>
              </a:pathLst>
            </a:custGeom>
            <a:solidFill>
              <a:srgbClr val="7A9AC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639359" y="4809392"/>
            <a:ext cx="5005992" cy="4448908"/>
            <a:chOff x="0" y="0"/>
            <a:chExt cx="2153544" cy="191389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53544" cy="1913890"/>
            </a:xfrm>
            <a:custGeom>
              <a:avLst/>
              <a:gdLst/>
              <a:ahLst/>
              <a:cxnLst/>
              <a:rect l="l" t="t" r="r" b="b"/>
              <a:pathLst>
                <a:path w="2153544" h="1913890">
                  <a:moveTo>
                    <a:pt x="2029084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29084" y="0"/>
                  </a:lnTo>
                  <a:cubicBezTo>
                    <a:pt x="2097664" y="0"/>
                    <a:pt x="2153544" y="55880"/>
                    <a:pt x="2153544" y="124460"/>
                  </a:cubicBezTo>
                  <a:lnTo>
                    <a:pt x="2153544" y="1789430"/>
                  </a:lnTo>
                  <a:cubicBezTo>
                    <a:pt x="2153544" y="1858010"/>
                    <a:pt x="2097664" y="1913890"/>
                    <a:pt x="2029084" y="1913890"/>
                  </a:cubicBezTo>
                  <a:close/>
                </a:path>
              </a:pathLst>
            </a:custGeom>
            <a:solidFill>
              <a:srgbClr val="7A9AC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1770792"/>
            <a:ext cx="10618296" cy="1377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00"/>
              </a:lnSpc>
            </a:pPr>
            <a:r>
              <a:rPr lang="en-US" sz="8000" b="1">
                <a:solidFill>
                  <a:srgbClr val="141414"/>
                </a:solidFill>
                <a:latin typeface="Nunito Sans Heavy"/>
                <a:ea typeface="Nunito Sans Heavy"/>
                <a:cs typeface="Nunito Sans Heavy"/>
                <a:sym typeface="Nunito Sans Heavy"/>
              </a:rPr>
              <a:t>Partner with us</a:t>
            </a:r>
          </a:p>
        </p:txBody>
      </p:sp>
      <p:sp>
        <p:nvSpPr>
          <p:cNvPr id="12" name="Freeform 12"/>
          <p:cNvSpPr/>
          <p:nvPr/>
        </p:nvSpPr>
        <p:spPr>
          <a:xfrm>
            <a:off x="8963700" y="1100342"/>
            <a:ext cx="5615566" cy="2880776"/>
          </a:xfrm>
          <a:custGeom>
            <a:avLst/>
            <a:gdLst/>
            <a:ahLst/>
            <a:cxnLst/>
            <a:rect l="l" t="t" r="r" b="b"/>
            <a:pathLst>
              <a:path w="5615566" h="2880776">
                <a:moveTo>
                  <a:pt x="0" y="0"/>
                </a:moveTo>
                <a:lnTo>
                  <a:pt x="5615566" y="0"/>
                </a:lnTo>
                <a:lnTo>
                  <a:pt x="5615566" y="2880776"/>
                </a:lnTo>
                <a:lnTo>
                  <a:pt x="0" y="28807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270633" y="4237892"/>
            <a:ext cx="1492593" cy="5020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28"/>
              </a:lnSpc>
            </a:pPr>
            <a:r>
              <a:rPr lang="en-US" sz="29663">
                <a:solidFill>
                  <a:srgbClr val="CCDBF3">
                    <a:alpha val="28627"/>
                  </a:srgbClr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55139" y="6729851"/>
            <a:ext cx="4479554" cy="2029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5"/>
              </a:lnSpc>
            </a:pPr>
            <a:r>
              <a:rPr lang="en-US" sz="3599" b="1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Continual Prayer for our Missionaries and Ministries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871025" y="4237892"/>
            <a:ext cx="1800922" cy="5020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528"/>
              </a:lnSpc>
              <a:spcBef>
                <a:spcPct val="0"/>
              </a:spcBef>
            </a:pPr>
            <a:r>
              <a:rPr lang="en-US" sz="29663" u="none" strike="noStrike">
                <a:solidFill>
                  <a:srgbClr val="CCDBF3">
                    <a:alpha val="28627"/>
                  </a:srgbClr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169087" y="6729851"/>
            <a:ext cx="4479554" cy="2029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5"/>
              </a:lnSpc>
            </a:pPr>
            <a:r>
              <a:rPr lang="en-US" sz="3599" b="1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Read our Newsletters and Follow us on Social Media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587834" y="4237892"/>
            <a:ext cx="1798119" cy="5020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528"/>
              </a:lnSpc>
              <a:spcBef>
                <a:spcPct val="0"/>
              </a:spcBef>
            </a:pPr>
            <a:r>
              <a:rPr lang="en-US" sz="29663" u="none" strike="noStrike">
                <a:solidFill>
                  <a:srgbClr val="CCDBF3">
                    <a:alpha val="28627"/>
                  </a:srgbClr>
                </a:solidFill>
                <a:latin typeface="Oswald"/>
                <a:ea typeface="Oswald"/>
                <a:cs typeface="Oswald"/>
                <a:sym typeface="Oswald"/>
              </a:rPr>
              <a:t>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779746" y="6729851"/>
            <a:ext cx="4479554" cy="1344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35"/>
              </a:lnSpc>
            </a:pPr>
            <a:r>
              <a:rPr lang="en-US" sz="3599" b="1">
                <a:solidFill>
                  <a:srgbClr val="FFFFFF"/>
                </a:solidFill>
                <a:latin typeface="Source Sans Pro Bold"/>
                <a:ea typeface="Source Sans Pro Bold"/>
                <a:cs typeface="Source Sans Pro Bold"/>
                <a:sym typeface="Source Sans Pro Bold"/>
              </a:rPr>
              <a:t>Monthly Financial Support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97827"/>
            <a:ext cx="2638732" cy="10682654"/>
            <a:chOff x="0" y="0"/>
            <a:chExt cx="1115760" cy="45170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15760" cy="4517048"/>
            </a:xfrm>
            <a:custGeom>
              <a:avLst/>
              <a:gdLst/>
              <a:ahLst/>
              <a:cxnLst/>
              <a:rect l="l" t="t" r="r" b="b"/>
              <a:pathLst>
                <a:path w="1115760" h="4517048">
                  <a:moveTo>
                    <a:pt x="991300" y="4517048"/>
                  </a:moveTo>
                  <a:lnTo>
                    <a:pt x="124460" y="4517048"/>
                  </a:lnTo>
                  <a:cubicBezTo>
                    <a:pt x="55880" y="4517048"/>
                    <a:pt x="0" y="4461168"/>
                    <a:pt x="0" y="43925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91300" y="0"/>
                  </a:lnTo>
                  <a:cubicBezTo>
                    <a:pt x="1059880" y="0"/>
                    <a:pt x="1115760" y="55880"/>
                    <a:pt x="1115760" y="124460"/>
                  </a:cubicBezTo>
                  <a:lnTo>
                    <a:pt x="1115760" y="4392588"/>
                  </a:lnTo>
                  <a:cubicBezTo>
                    <a:pt x="1115760" y="4461168"/>
                    <a:pt x="1059880" y="4517048"/>
                    <a:pt x="991300" y="4517048"/>
                  </a:cubicBezTo>
                  <a:close/>
                </a:path>
              </a:pathLst>
            </a:custGeom>
            <a:solidFill>
              <a:srgbClr val="7A9AC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7151050" y="2507641"/>
            <a:ext cx="15833661" cy="8122641"/>
          </a:xfrm>
          <a:custGeom>
            <a:avLst/>
            <a:gdLst/>
            <a:ahLst/>
            <a:cxnLst/>
            <a:rect l="l" t="t" r="r" b="b"/>
            <a:pathLst>
              <a:path w="15833661" h="8122641">
                <a:moveTo>
                  <a:pt x="0" y="0"/>
                </a:moveTo>
                <a:lnTo>
                  <a:pt x="15833661" y="0"/>
                </a:lnTo>
                <a:lnTo>
                  <a:pt x="15833661" y="8122641"/>
                </a:lnTo>
                <a:lnTo>
                  <a:pt x="0" y="81226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5375732" y="1028700"/>
            <a:ext cx="3291224" cy="4936837"/>
            <a:chOff x="0" y="0"/>
            <a:chExt cx="6350000" cy="9525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3"/>
              <a:stretch>
                <a:fillRect l="-76110" r="-4929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420256" y="1028700"/>
            <a:ext cx="5486400" cy="8229600"/>
            <a:chOff x="0" y="0"/>
            <a:chExt cx="6350000" cy="9525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4"/>
              <a:stretch>
                <a:fillRect l="-72767" r="-7276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976173" y="1028700"/>
            <a:ext cx="4936837" cy="4936837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5"/>
              <a:stretch>
                <a:fillRect l="-25151" r="-2515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951065" y="6296355"/>
            <a:ext cx="2961945" cy="2961945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l="-25151" r="-2515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5375732" y="6296355"/>
            <a:ext cx="5265746" cy="2961945"/>
            <a:chOff x="0" y="0"/>
            <a:chExt cx="1128903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7"/>
              <a:stretch>
                <a:fillRect t="-48" b="-4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444592" y="1634805"/>
            <a:ext cx="5814708" cy="3724626"/>
            <a:chOff x="0" y="0"/>
            <a:chExt cx="2146162" cy="137472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146162" cy="1374729"/>
            </a:xfrm>
            <a:custGeom>
              <a:avLst/>
              <a:gdLst/>
              <a:ahLst/>
              <a:cxnLst/>
              <a:rect l="l" t="t" r="r" b="b"/>
              <a:pathLst>
                <a:path w="2146162" h="1374729">
                  <a:moveTo>
                    <a:pt x="2021701" y="1374729"/>
                  </a:moveTo>
                  <a:lnTo>
                    <a:pt x="124460" y="1374729"/>
                  </a:lnTo>
                  <a:cubicBezTo>
                    <a:pt x="55880" y="1374729"/>
                    <a:pt x="0" y="1318849"/>
                    <a:pt x="0" y="12502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21702" y="0"/>
                  </a:lnTo>
                  <a:cubicBezTo>
                    <a:pt x="2090282" y="0"/>
                    <a:pt x="2146162" y="55880"/>
                    <a:pt x="2146162" y="124460"/>
                  </a:cubicBezTo>
                  <a:lnTo>
                    <a:pt x="2146162" y="1250269"/>
                  </a:lnTo>
                  <a:cubicBezTo>
                    <a:pt x="2146162" y="1318849"/>
                    <a:pt x="2090282" y="1374729"/>
                    <a:pt x="2021702" y="1374729"/>
                  </a:cubicBezTo>
                  <a:close/>
                </a:path>
              </a:pathLst>
            </a:custGeom>
            <a:solidFill>
              <a:srgbClr val="7A9AC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1792139" y="4312758"/>
            <a:ext cx="5119615" cy="469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4"/>
              </a:lnSpc>
            </a:pPr>
            <a:r>
              <a:rPr lang="en-US" sz="3200" b="1">
                <a:solidFill>
                  <a:srgbClr val="FFFFFF"/>
                </a:solidFill>
                <a:latin typeface="Nunito Sans Bold"/>
                <a:ea typeface="Nunito Sans Bold"/>
                <a:cs typeface="Nunito Sans Bold"/>
                <a:sym typeface="Nunito Sans Bold"/>
              </a:rPr>
              <a:t>For your continued support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792139" y="3379308"/>
            <a:ext cx="5119615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839"/>
              </a:lnSpc>
            </a:pPr>
            <a:r>
              <a:rPr lang="en-US" sz="7200" b="1">
                <a:solidFill>
                  <a:srgbClr val="FFFFFF"/>
                </a:solidFill>
                <a:latin typeface="Nunito Sans Heavy"/>
                <a:ea typeface="Nunito Sans Heavy"/>
                <a:cs typeface="Nunito Sans Heavy"/>
                <a:sym typeface="Nunito Sans Heavy"/>
              </a:rPr>
              <a:t>Thank you </a:t>
            </a:r>
          </a:p>
        </p:txBody>
      </p:sp>
      <p:sp>
        <p:nvSpPr>
          <p:cNvPr id="19" name="Freeform 19"/>
          <p:cNvSpPr/>
          <p:nvPr/>
        </p:nvSpPr>
        <p:spPr>
          <a:xfrm>
            <a:off x="14227335" y="6797432"/>
            <a:ext cx="3820268" cy="1959791"/>
          </a:xfrm>
          <a:custGeom>
            <a:avLst/>
            <a:gdLst/>
            <a:ahLst/>
            <a:cxnLst/>
            <a:rect l="l" t="t" r="r" b="b"/>
            <a:pathLst>
              <a:path w="3820268" h="1959791">
                <a:moveTo>
                  <a:pt x="0" y="0"/>
                </a:moveTo>
                <a:lnTo>
                  <a:pt x="3820269" y="0"/>
                </a:lnTo>
                <a:lnTo>
                  <a:pt x="3820269" y="1959791"/>
                </a:lnTo>
                <a:lnTo>
                  <a:pt x="0" y="19597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211</Words>
  <Application>Microsoft Macintosh PowerPoint</Application>
  <PresentationFormat>Custom</PresentationFormat>
  <Paragraphs>57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9" baseType="lpstr">
      <vt:lpstr>Montserrat Bold</vt:lpstr>
      <vt:lpstr>Arial</vt:lpstr>
      <vt:lpstr>Nunito Sans Heavy</vt:lpstr>
      <vt:lpstr>Poppins Semi-Bold</vt:lpstr>
      <vt:lpstr>Montserrat</vt:lpstr>
      <vt:lpstr>Brittany</vt:lpstr>
      <vt:lpstr>Source Sans Pro Bold</vt:lpstr>
      <vt:lpstr>Calibri</vt:lpstr>
      <vt:lpstr>Nunito Sans Bold</vt:lpstr>
      <vt:lpstr>Oswald</vt:lpstr>
      <vt:lpstr>Source Sans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2025 Promo Powerpoint</dc:title>
  <cp:lastModifiedBy>Shelby Greven</cp:lastModifiedBy>
  <cp:revision>2</cp:revision>
  <dcterms:created xsi:type="dcterms:W3CDTF">2006-08-16T00:00:00Z</dcterms:created>
  <dcterms:modified xsi:type="dcterms:W3CDTF">2025-05-28T19:18:30Z</dcterms:modified>
  <dc:identifier>DAGnRQirzJs</dc:identifier>
</cp:coreProperties>
</file>